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tags/tag11.xml" ContentType="application/vnd.openxmlformats-officedocument.presentationml.tags+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12.xml" ContentType="application/vnd.openxmlformats-officedocument.presentationml.tags+xml"/>
  <Override PartName="/ppt/notesSlides/notesSlide11.xml" ContentType="application/vnd.openxmlformats-officedocument.presentationml.notesSlide+xml"/>
  <Override PartName="/ppt/tags/tag13.xml" ContentType="application/vnd.openxmlformats-officedocument.presentationml.tags+xml"/>
  <Override PartName="/ppt/notesSlides/notesSlide12.xml" ContentType="application/vnd.openxmlformats-officedocument.presentationml.notesSlide+xml"/>
  <Override PartName="/ppt/tags/tag14.xml" ContentType="application/vnd.openxmlformats-officedocument.presentationml.tags+xml"/>
  <Override PartName="/ppt/notesSlides/notesSlide13.xml" ContentType="application/vnd.openxmlformats-officedocument.presentationml.notesSlide+xml"/>
  <Override PartName="/ppt/tags/tag15.xml" ContentType="application/vnd.openxmlformats-officedocument.presentationml.tags+xml"/>
  <Override PartName="/ppt/notesSlides/notesSlide14.xml" ContentType="application/vnd.openxmlformats-officedocument.presentationml.notesSlide+xml"/>
  <Override PartName="/ppt/tags/tag16.xml" ContentType="application/vnd.openxmlformats-officedocument.presentationml.tags+xml"/>
  <Override PartName="/ppt/notesSlides/notesSlide15.xml" ContentType="application/vnd.openxmlformats-officedocument.presentationml.notesSlide+xml"/>
  <Override PartName="/ppt/tags/tag17.xml" ContentType="application/vnd.openxmlformats-officedocument.presentationml.tags+xml"/>
  <Override PartName="/ppt/notesSlides/notesSlide16.xml" ContentType="application/vnd.openxmlformats-officedocument.presentationml.notesSlide+xml"/>
  <Override PartName="/ppt/tags/tag18.xml" ContentType="application/vnd.openxmlformats-officedocument.presentationml.tags+xml"/>
  <Override PartName="/ppt/notesSlides/notesSlide17.xml" ContentType="application/vnd.openxmlformats-officedocument.presentationml.notesSlide+xml"/>
  <Override PartName="/ppt/tags/tag19.xml" ContentType="application/vnd.openxmlformats-officedocument.presentationml.tags+xml"/>
  <Override PartName="/ppt/notesSlides/notesSlide18.xml" ContentType="application/vnd.openxmlformats-officedocument.presentationml.notesSlide+xml"/>
  <Override PartName="/ppt/tags/tag20.xml" ContentType="application/vnd.openxmlformats-officedocument.presentationml.tags+xml"/>
  <Override PartName="/ppt/notesSlides/notesSlide19.xml" ContentType="application/vnd.openxmlformats-officedocument.presentationml.notesSlide+xml"/>
  <Override PartName="/ppt/tags/tag21.xml" ContentType="application/vnd.openxmlformats-officedocument.presentationml.tags+xml"/>
  <Override PartName="/ppt/notesSlides/notesSlide20.xml" ContentType="application/vnd.openxmlformats-officedocument.presentationml.notesSlide+xml"/>
  <Override PartName="/ppt/tags/tag22.xml" ContentType="application/vnd.openxmlformats-officedocument.presentationml.tags+xml"/>
  <Override PartName="/ppt/notesSlides/notesSlide21.xml" ContentType="application/vnd.openxmlformats-officedocument.presentationml.notesSlide+xml"/>
  <Override PartName="/ppt/tags/tag23.xml" ContentType="application/vnd.openxmlformats-officedocument.presentationml.tags+xml"/>
  <Override PartName="/ppt/notesSlides/notesSlide22.xml" ContentType="application/vnd.openxmlformats-officedocument.presentationml.notesSlide+xml"/>
  <Override PartName="/ppt/tags/tag24.xml" ContentType="application/vnd.openxmlformats-officedocument.presentationml.tags+xml"/>
  <Override PartName="/ppt/notesSlides/notesSlide23.xml" ContentType="application/vnd.openxmlformats-officedocument.presentationml.notesSlide+xml"/>
  <Override PartName="/ppt/tags/tag25.xml" ContentType="application/vnd.openxmlformats-officedocument.presentationml.tags+xml"/>
  <Override PartName="/ppt/notesSlides/notesSlide24.xml" ContentType="application/vnd.openxmlformats-officedocument.presentationml.notesSlide+xml"/>
  <Override PartName="/ppt/tags/tag26.xml" ContentType="application/vnd.openxmlformats-officedocument.presentationml.tags+xml"/>
  <Override PartName="/ppt/notesSlides/notesSlide25.xml" ContentType="application/vnd.openxmlformats-officedocument.presentationml.notesSlide+xml"/>
  <Override PartName="/ppt/tags/tag27.xml" ContentType="application/vnd.openxmlformats-officedocument.presentationml.tags+xml"/>
  <Override PartName="/ppt/notesSlides/notesSlide26.xml" ContentType="application/vnd.openxmlformats-officedocument.presentationml.notesSlide+xml"/>
  <Override PartName="/ppt/tags/tag28.xml" ContentType="application/vnd.openxmlformats-officedocument.presentationml.tags+xml"/>
  <Override PartName="/ppt/notesSlides/notesSlide27.xml" ContentType="application/vnd.openxmlformats-officedocument.presentationml.notesSlide+xml"/>
  <Override PartName="/ppt/tags/tag29.xml" ContentType="application/vnd.openxmlformats-officedocument.presentationml.tags+xml"/>
  <Override PartName="/ppt/notesSlides/notesSlide28.xml" ContentType="application/vnd.openxmlformats-officedocument.presentationml.notesSlide+xml"/>
  <Override PartName="/ppt/tags/tag30.xml" ContentType="application/vnd.openxmlformats-officedocument.presentationml.tags+xml"/>
  <Override PartName="/ppt/notesSlides/notesSlide29.xml" ContentType="application/vnd.openxmlformats-officedocument.presentationml.notesSlide+xml"/>
  <Override PartName="/ppt/tags/tag31.xml" ContentType="application/vnd.openxmlformats-officedocument.presentationml.tags+xml"/>
  <Override PartName="/ppt/notesSlides/notesSlide30.xml" ContentType="application/vnd.openxmlformats-officedocument.presentationml.notesSlide+xml"/>
  <Override PartName="/ppt/tags/tag32.xml" ContentType="application/vnd.openxmlformats-officedocument.presentationml.tags+xml"/>
  <Override PartName="/ppt/notesSlides/notesSlide31.xml" ContentType="application/vnd.openxmlformats-officedocument.presentationml.notesSlide+xml"/>
  <Override PartName="/ppt/tags/tag33.xml" ContentType="application/vnd.openxmlformats-officedocument.presentationml.tags+xml"/>
  <Override PartName="/ppt/notesSlides/notesSlide32.xml" ContentType="application/vnd.openxmlformats-officedocument.presentationml.notesSlide+xml"/>
  <Override PartName="/ppt/tags/tag34.xml" ContentType="application/vnd.openxmlformats-officedocument.presentationml.tags+xml"/>
  <Override PartName="/ppt/notesSlides/notesSlide33.xml" ContentType="application/vnd.openxmlformats-officedocument.presentationml.notesSlide+xml"/>
  <Override PartName="/ppt/tags/tag35.xml" ContentType="application/vnd.openxmlformats-officedocument.presentationml.tags+xml"/>
  <Override PartName="/ppt/notesSlides/notesSlide34.xml" ContentType="application/vnd.openxmlformats-officedocument.presentationml.notesSlide+xml"/>
  <Override PartName="/ppt/tags/tag36.xml" ContentType="application/vnd.openxmlformats-officedocument.presentationml.tags+xml"/>
  <Override PartName="/ppt/notesSlides/notesSlide35.xml" ContentType="application/vnd.openxmlformats-officedocument.presentationml.notesSlide+xml"/>
  <Override PartName="/ppt/tags/tag37.xml" ContentType="application/vnd.openxmlformats-officedocument.presentationml.tags+xml"/>
  <Override PartName="/ppt/notesSlides/notesSlide36.xml" ContentType="application/vnd.openxmlformats-officedocument.presentationml.notesSlide+xml"/>
  <Override PartName="/ppt/tags/tag38.xml" ContentType="application/vnd.openxmlformats-officedocument.presentationml.tags+xml"/>
  <Override PartName="/ppt/notesSlides/notesSlide37.xml" ContentType="application/vnd.openxmlformats-officedocument.presentationml.notesSlide+xml"/>
  <Override PartName="/ppt/tags/tag39.xml" ContentType="application/vnd.openxmlformats-officedocument.presentationml.tags+xml"/>
  <Override PartName="/ppt/notesSlides/notesSlide38.xml" ContentType="application/vnd.openxmlformats-officedocument.presentationml.notesSlide+xml"/>
  <Override PartName="/ppt/tags/tag40.xml" ContentType="application/vnd.openxmlformats-officedocument.presentationml.tags+xml"/>
  <Override PartName="/ppt/notesSlides/notesSlide39.xml" ContentType="application/vnd.openxmlformats-officedocument.presentationml.notesSlide+xml"/>
  <Override PartName="/ppt/tags/tag41.xml" ContentType="application/vnd.openxmlformats-officedocument.presentationml.tag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46"/>
  </p:notesMasterIdLst>
  <p:sldIdLst>
    <p:sldId id="825" r:id="rId5"/>
    <p:sldId id="942" r:id="rId6"/>
    <p:sldId id="1053" r:id="rId7"/>
    <p:sldId id="1054" r:id="rId8"/>
    <p:sldId id="1055" r:id="rId9"/>
    <p:sldId id="1056" r:id="rId10"/>
    <p:sldId id="1057" r:id="rId11"/>
    <p:sldId id="1058" r:id="rId12"/>
    <p:sldId id="1059" r:id="rId13"/>
    <p:sldId id="1060" r:id="rId14"/>
    <p:sldId id="1061" r:id="rId15"/>
    <p:sldId id="1062" r:id="rId16"/>
    <p:sldId id="1063" r:id="rId17"/>
    <p:sldId id="1064" r:id="rId18"/>
    <p:sldId id="1065" r:id="rId19"/>
    <p:sldId id="1066" r:id="rId20"/>
    <p:sldId id="1067" r:id="rId21"/>
    <p:sldId id="1068" r:id="rId22"/>
    <p:sldId id="1069" r:id="rId23"/>
    <p:sldId id="1070" r:id="rId24"/>
    <p:sldId id="1071" r:id="rId25"/>
    <p:sldId id="1072" r:id="rId26"/>
    <p:sldId id="1073" r:id="rId27"/>
    <p:sldId id="1074" r:id="rId28"/>
    <p:sldId id="1078" r:id="rId29"/>
    <p:sldId id="1076" r:id="rId30"/>
    <p:sldId id="1079" r:id="rId31"/>
    <p:sldId id="1077" r:id="rId32"/>
    <p:sldId id="1080" r:id="rId33"/>
    <p:sldId id="1082" r:id="rId34"/>
    <p:sldId id="1085" r:id="rId35"/>
    <p:sldId id="1086" r:id="rId36"/>
    <p:sldId id="1087" r:id="rId37"/>
    <p:sldId id="1088" r:id="rId38"/>
    <p:sldId id="1089" r:id="rId39"/>
    <p:sldId id="1090" r:id="rId40"/>
    <p:sldId id="1091" r:id="rId41"/>
    <p:sldId id="1092" r:id="rId42"/>
    <p:sldId id="1093" r:id="rId43"/>
    <p:sldId id="1051" r:id="rId44"/>
    <p:sldId id="764" r:id="rId45"/>
  </p:sldIdLst>
  <p:sldSz cx="12192000" cy="6858000"/>
  <p:notesSz cx="6858000" cy="9144000"/>
  <p:custDataLst>
    <p:tags r:id="rId4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Building C++ Programs" id="{E42C22FD-00B9-40B6-BF9D-87D70A6FF199}">
          <p14:sldIdLst>
            <p14:sldId id="825"/>
            <p14:sldId id="942"/>
            <p14:sldId id="1053"/>
            <p14:sldId id="1054"/>
            <p14:sldId id="1055"/>
            <p14:sldId id="1056"/>
            <p14:sldId id="1057"/>
            <p14:sldId id="1058"/>
            <p14:sldId id="1059"/>
            <p14:sldId id="1060"/>
          </p14:sldIdLst>
        </p14:section>
        <p14:section name="Definitions and Declaration" id="{D324584F-43B2-48B8-A4E0-B433FB5E2ADE}">
          <p14:sldIdLst>
            <p14:sldId id="1061"/>
            <p14:sldId id="1062"/>
            <p14:sldId id="1063"/>
            <p14:sldId id="1064"/>
            <p14:sldId id="1065"/>
            <p14:sldId id="1066"/>
            <p14:sldId id="1067"/>
            <p14:sldId id="1068"/>
            <p14:sldId id="1069"/>
            <p14:sldId id="1070"/>
            <p14:sldId id="1071"/>
          </p14:sldIdLst>
        </p14:section>
        <p14:section name="Multiple Files" id="{1B4A73A1-ED57-410E-B37B-A1408EBCBC12}">
          <p14:sldIdLst>
            <p14:sldId id="1072"/>
            <p14:sldId id="1073"/>
            <p14:sldId id="1074"/>
            <p14:sldId id="1078"/>
            <p14:sldId id="1076"/>
            <p14:sldId id="1079"/>
            <p14:sldId id="1077"/>
            <p14:sldId id="1080"/>
            <p14:sldId id="1082"/>
            <p14:sldId id="1085"/>
            <p14:sldId id="1086"/>
            <p14:sldId id="1087"/>
            <p14:sldId id="1088"/>
            <p14:sldId id="1089"/>
            <p14:sldId id="1090"/>
            <p14:sldId id="1091"/>
            <p14:sldId id="1092"/>
            <p14:sldId id="1093"/>
            <p14:sldId id="1051"/>
            <p14:sldId id="76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rtin,Joshua L" initials="ML" lastIdx="43" clrIdx="0">
    <p:extLst>
      <p:ext uri="{19B8F6BF-5375-455C-9EA6-DF929625EA0E}">
        <p15:presenceInfo xmlns:p15="http://schemas.microsoft.com/office/powerpoint/2012/main" userId="S::joshua.martin@ufl.edu::25286dc8-54d3-41a1-9686-62cd67066567" providerId="AD"/>
      </p:ext>
    </p:extLst>
  </p:cmAuthor>
  <p:cmAuthor id="2" name="McDonald,Kellie" initials="M" lastIdx="6" clrIdx="1">
    <p:extLst>
      <p:ext uri="{19B8F6BF-5375-455C-9EA6-DF929625EA0E}">
        <p15:presenceInfo xmlns:p15="http://schemas.microsoft.com/office/powerpoint/2012/main" userId="S::goughnourkl@ufl.edu::00853a30-b886-407b-aa83-597a4aa7949f" providerId="AD"/>
      </p:ext>
    </p:extLst>
  </p:cmAuthor>
  <p:cmAuthor id="3" name="joshuafox@ufl.edu" initials="j" lastIdx="20" clrIdx="2">
    <p:extLst>
      <p:ext uri="{19B8F6BF-5375-455C-9EA6-DF929625EA0E}">
        <p15:presenceInfo xmlns:p15="http://schemas.microsoft.com/office/powerpoint/2012/main" userId="joshuafox@ufl.edu"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EF3E7"/>
    <a:srgbClr val="FEF0E1"/>
    <a:srgbClr val="1E2A36"/>
    <a:srgbClr val="2D4051"/>
    <a:srgbClr val="3C556C"/>
    <a:srgbClr val="3794FA"/>
    <a:srgbClr val="0451A5"/>
    <a:srgbClr val="033D7C"/>
    <a:srgbClr val="D3DDE7"/>
    <a:srgbClr val="69EEF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370" autoAdjust="0"/>
    <p:restoredTop sz="85448" autoAdjust="0"/>
  </p:normalViewPr>
  <p:slideViewPr>
    <p:cSldViewPr snapToGrid="0" showGuides="1">
      <p:cViewPr varScale="1">
        <p:scale>
          <a:sx n="91" d="100"/>
          <a:sy n="91" d="100"/>
        </p:scale>
        <p:origin x="234" y="78"/>
      </p:cViewPr>
      <p:guideLst>
        <p:guide orient="horz" pos="2160"/>
        <p:guide pos="3840"/>
      </p:guideLst>
    </p:cSldViewPr>
  </p:slideViewPr>
  <p:outlineViewPr>
    <p:cViewPr>
      <p:scale>
        <a:sx n="33" d="100"/>
        <a:sy n="33" d="100"/>
      </p:scale>
      <p:origin x="0" y="-12176"/>
    </p:cViewPr>
  </p:outlin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tags" Target="tags/tag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commentAuthors" Target="commentAuthors.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notesMaster" Target="notesMasters/notesMaster1.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media/image1.png>
</file>

<file path=ppt/media/image10.png>
</file>

<file path=ppt/media/image2.png>
</file>

<file path=ppt/media/image3.png>
</file>

<file path=ppt/media/image4.jpeg>
</file>

<file path=ppt/media/image5.png>
</file>

<file path=ppt/media/image6.svg>
</file>

<file path=ppt/media/image7.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0193BCE-4788-4515-BBD8-9108AB8560EF}" type="datetimeFigureOut">
              <a:rPr lang="en-US" smtClean="0"/>
              <a:t>8/23/2022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5037217-9793-4C9A-AF1C-443ACF2A3F9E}" type="slidenum">
              <a:rPr lang="en-US" smtClean="0"/>
              <a:t>‹#›</a:t>
            </a:fld>
            <a:endParaRPr lang="en-US"/>
          </a:p>
        </p:txBody>
      </p:sp>
    </p:spTree>
    <p:extLst>
      <p:ext uri="{BB962C8B-B14F-4D97-AF65-F5344CB8AC3E}">
        <p14:creationId xmlns:p14="http://schemas.microsoft.com/office/powerpoint/2010/main" val="361671845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48924182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Next we’ll take a look at two important concepts that we need to be</a:t>
            </a:r>
            <a:r>
              <a:rPr lang="en-US" baseline="0" dirty="0"/>
              <a:t> aware of as we’re writing code. These concepts dictate how we have to write much of our code, as well as the types of errors we’ll see if we don’t follow the rules properly!</a:t>
            </a:r>
          </a:p>
          <a:p>
            <a:r>
              <a:rPr lang="en-US" b="1" baseline="0" dirty="0"/>
              <a:t>[NEXT SLIDE]</a:t>
            </a:r>
            <a:endParaRPr lang="en-US" b="1" dirty="0"/>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11</a:t>
            </a:fld>
            <a:endParaRPr lang="en-US"/>
          </a:p>
        </p:txBody>
      </p:sp>
    </p:spTree>
    <p:extLst>
      <p:ext uri="{BB962C8B-B14F-4D97-AF65-F5344CB8AC3E}">
        <p14:creationId xmlns:p14="http://schemas.microsoft.com/office/powerpoint/2010/main" val="353941672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When</a:t>
            </a:r>
            <a:r>
              <a:rPr lang="en-US" sz="1800" baseline="0" dirty="0"/>
              <a:t> we declare something in our code, that creates something called an identifier. An identifier is a formal name for a “SOMETHING” in our code. It tells our compiler </a:t>
            </a:r>
            <a:r>
              <a:rPr lang="en-US" sz="1800" dirty="0"/>
              <a:t>“Hey, a thing with this name formally exists,</a:t>
            </a:r>
            <a:r>
              <a:rPr lang="en-US" sz="1800" baseline="0" dirty="0"/>
              <a:t> and can be referenced by other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r>
              <a:rPr lang="en-US" sz="1800" dirty="0"/>
              <a:t>Identifiers are the different variables, functions, and user-defined types (classes) we need to make our program work.</a:t>
            </a:r>
          </a:p>
          <a:p>
            <a:r>
              <a:rPr lang="en-US" sz="1800" dirty="0"/>
              <a:t>[CLICK]</a:t>
            </a:r>
          </a:p>
          <a:p>
            <a:r>
              <a:rPr lang="en-US" sz="1800" dirty="0"/>
              <a:t>If we ever</a:t>
            </a:r>
            <a:r>
              <a:rPr lang="en-US" sz="1800" baseline="0" dirty="0"/>
              <a:t> reference an identifier that doesn’t exist, we get a compiler error. Our code doesn’t know what something is, and if it doesn’t know what it is, it doesn’t know what to do with it!</a:t>
            </a:r>
          </a:p>
          <a:p>
            <a:r>
              <a:rPr lang="en-US" sz="1800" baseline="0" dirty="0"/>
              <a:t>[CLICK]</a:t>
            </a:r>
          </a:p>
          <a:p>
            <a:r>
              <a:rPr lang="en-US" sz="1800" baseline="0" dirty="0"/>
              <a:t>In this code, we have two unknown identifiers. The variable “score” was never declared anywhere, and so the compiler doesn’t know what to do with the rest of the statement.</a:t>
            </a:r>
          </a:p>
          <a:p>
            <a:r>
              <a:rPr lang="en-US" sz="1800" baseline="0" dirty="0"/>
              <a:t>The same is true for the “Foo” function that we’re trying to call.</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12</a:t>
            </a:fld>
            <a:endParaRPr lang="en-US"/>
          </a:p>
        </p:txBody>
      </p:sp>
    </p:spTree>
    <p:extLst>
      <p:ext uri="{BB962C8B-B14F-4D97-AF65-F5344CB8AC3E}">
        <p14:creationId xmlns:p14="http://schemas.microsoft.com/office/powerpoint/2010/main" val="31267709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Let’s look at a few examples.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This line of code is </a:t>
            </a:r>
            <a:r>
              <a:rPr lang="en-US" sz="1800" b="1" baseline="0" dirty="0"/>
              <a:t>declaring</a:t>
            </a:r>
            <a:r>
              <a:rPr lang="en-US" sz="1800" baseline="0" dirty="0"/>
              <a:t> a function, creating what is called a function prototype.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This line declares an integer variable called score, and doesn’t initialize it to anything.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This line references the score variable, which is okay because the identifier score was declared on the previous line.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This line declares and initializes a variable.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This line calls the Raise() function, which our compiler knows about because it was declared above 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This line of code will generate a compiler error, because the Foo() identifier isn’t known yet.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The function is declared below the line that uses it, and our compiler hasn’t seen it yet.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In C++, code is compiled from top to bottom. We have to declare our identifiers above any lines of code that make use of them.</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We’ll see lots</a:t>
            </a:r>
            <a:r>
              <a:rPr lang="en-US" sz="1800" baseline="0" dirty="0"/>
              <a:t> of examples of all of this over the rest of the semester.</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13</a:t>
            </a:fld>
            <a:endParaRPr lang="en-US"/>
          </a:p>
        </p:txBody>
      </p:sp>
    </p:spTree>
    <p:extLst>
      <p:ext uri="{BB962C8B-B14F-4D97-AF65-F5344CB8AC3E}">
        <p14:creationId xmlns:p14="http://schemas.microsoft.com/office/powerpoint/2010/main" val="128076007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Function declarations</a:t>
            </a:r>
            <a:r>
              <a:rPr lang="en-US" sz="1800" baseline="0" dirty="0"/>
              <a:t> are generally referred to as prototypes, though you may hear the term “forward declaration” used as well.</a:t>
            </a:r>
          </a:p>
          <a:p>
            <a:r>
              <a:rPr lang="en-US" sz="1800" baseline="0" dirty="0"/>
              <a:t>[CLICK]</a:t>
            </a:r>
          </a:p>
          <a:p>
            <a:r>
              <a:rPr lang="en-US" sz="1800" baseline="0" dirty="0"/>
              <a:t>They create the function identifier for the compiler, so any attempt to use it will compile correctly.</a:t>
            </a:r>
          </a:p>
          <a:p>
            <a:r>
              <a:rPr lang="en-US" sz="1800" baseline="0" dirty="0"/>
              <a:t>[CLICK]</a:t>
            </a:r>
          </a:p>
          <a:p>
            <a:r>
              <a:rPr lang="en-US" sz="1800" baseline="0" dirty="0"/>
              <a:t>Prototypes tell the programmer (and the compiler) how to call the function. They show the return of the function, as well as the parameter list, but they don’t have any details as to how the function actually works--that comes later.</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14</a:t>
            </a:fld>
            <a:endParaRPr lang="en-US"/>
          </a:p>
        </p:txBody>
      </p:sp>
    </p:spTree>
    <p:extLst>
      <p:ext uri="{BB962C8B-B14F-4D97-AF65-F5344CB8AC3E}">
        <p14:creationId xmlns:p14="http://schemas.microsoft.com/office/powerpoint/2010/main" val="11121075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 definition</a:t>
            </a:r>
            <a:r>
              <a:rPr lang="en-US" sz="1800" baseline="0" dirty="0"/>
              <a:t> of something, sometimes referred to as its implementation, is what that thing actually does.</a:t>
            </a:r>
          </a:p>
          <a:p>
            <a:r>
              <a:rPr lang="en-US" sz="1800" baseline="0" dirty="0"/>
              <a:t>[CLICK]</a:t>
            </a:r>
          </a:p>
          <a:p>
            <a:r>
              <a:rPr lang="en-US" sz="1800" baseline="0" dirty="0"/>
              <a:t>If you were to call a function, what would happen? What does that function actually DO in our program?</a:t>
            </a:r>
          </a:p>
          <a:p>
            <a:r>
              <a:rPr lang="en-US" sz="1800" baseline="0" dirty="0"/>
              <a:t>[CLICK]</a:t>
            </a:r>
          </a:p>
          <a:p>
            <a:r>
              <a:rPr lang="en-US" sz="1800" baseline="0" dirty="0"/>
              <a:t>If we didn’t provide a definition for a function, then it wouldn’t really do anything. In fact, if we don’t provide a definition, our build will fail.</a:t>
            </a:r>
          </a:p>
          <a:p>
            <a:r>
              <a:rPr lang="en-US" sz="1800" baseline="0" dirty="0"/>
              <a:t>[CLICK]</a:t>
            </a:r>
          </a:p>
          <a:p>
            <a:r>
              <a:rPr lang="en-US" sz="1800" baseline="0" dirty="0"/>
              <a:t>The linker, which is what performs the </a:t>
            </a:r>
            <a:r>
              <a:rPr lang="en-US" sz="1800" baseline="0" dirty="0" err="1"/>
              <a:t>linkING</a:t>
            </a:r>
            <a:r>
              <a:rPr lang="en-US" sz="1800" baseline="0" dirty="0"/>
              <a:t> stage of a build, will need the definition in order to connect the places in your code where you actually call the function, and the instructions that function ultimately generates.</a:t>
            </a:r>
          </a:p>
          <a:p>
            <a:r>
              <a:rPr lang="en-US" sz="1800" baseline="0" dirty="0"/>
              <a:t>[CLICK]</a:t>
            </a:r>
          </a:p>
          <a:p>
            <a:r>
              <a:rPr lang="en-US" sz="1800" baseline="0" dirty="0"/>
              <a:t>The BODY of the function, the code contained within these braces, is the definition, the implementation of the function.</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15</a:t>
            </a:fld>
            <a:endParaRPr lang="en-US"/>
          </a:p>
        </p:txBody>
      </p:sp>
    </p:spTree>
    <p:extLst>
      <p:ext uri="{BB962C8B-B14F-4D97-AF65-F5344CB8AC3E}">
        <p14:creationId xmlns:p14="http://schemas.microsoft.com/office/powerpoint/2010/main" val="318187727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If</a:t>
            </a:r>
            <a:r>
              <a:rPr lang="en-US" sz="1800" baseline="0" dirty="0"/>
              <a:t> we don’t provide a definition of a function and we try to actually use it, we’ll get what’s called a linker error. Here we have a function with a prototype, but no definition. When we try to build our program, there are no COMPILER errors. All the code we have is valid C++ code. However, it’s the code we DON’T HAVE that is the problem.</a:t>
            </a:r>
          </a:p>
          <a:p>
            <a:r>
              <a:rPr lang="en-US" sz="1800" baseline="0" dirty="0"/>
              <a:t>[CLICK]</a:t>
            </a:r>
          </a:p>
          <a:p>
            <a:r>
              <a:rPr lang="en-US" sz="1800" baseline="0" dirty="0"/>
              <a:t>We’ll get an error that looks something like this, which, for new C++ programmers can be a little terrifying! Let’s be real here, no one likes getting yelled at, much less in a language they don’t yet understand!</a:t>
            </a:r>
          </a:p>
          <a:p>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The error “unresolved external symbol” just means that the linker tried to find a function that matched the prototype from earlier in our code, and was unable to.</a:t>
            </a:r>
          </a:p>
          <a:p>
            <a:r>
              <a:rPr lang="en-US" sz="1800" baseline="0" dirty="0"/>
              <a:t>[CLICK]</a:t>
            </a:r>
          </a:p>
          <a:p>
            <a:r>
              <a:rPr lang="en-US" sz="1800" baseline="0" dirty="0"/>
              <a:t>The letters LNK indicate this a linker error, which is helpful to know… once you understand linker errors. The cause, and ultimate fix, for linker errors is typically different than compiler errors, which can help us locate and fix the issue.</a:t>
            </a:r>
          </a:p>
          <a:p>
            <a:r>
              <a:rPr lang="en-US" sz="1800" baseline="0" dirty="0"/>
              <a:t>[CLICK]</a:t>
            </a:r>
          </a:p>
          <a:p>
            <a:r>
              <a:rPr lang="en-US" sz="1800" baseline="0" dirty="0"/>
              <a:t>Somewhere in the middle of all of this stuff is the name of the function that is missing. Trying to find something that you recognize out of this error is a good habit to try and develop--don’t just run away from your computer and hope the problem will go away, I promise that it won’t. Compiler and linker errors are very patient.</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16</a:t>
            </a:fld>
            <a:endParaRPr lang="en-US"/>
          </a:p>
        </p:txBody>
      </p:sp>
    </p:spTree>
    <p:extLst>
      <p:ext uri="{BB962C8B-B14F-4D97-AF65-F5344CB8AC3E}">
        <p14:creationId xmlns:p14="http://schemas.microsoft.com/office/powerpoint/2010/main" val="901929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 most</a:t>
            </a:r>
            <a:r>
              <a:rPr lang="en-US" sz="1800" baseline="0" dirty="0"/>
              <a:t> common linker error is when we’re missing a function definition. In this example we’ll get a linker error for our </a:t>
            </a:r>
            <a:r>
              <a:rPr lang="en-US" sz="1800" baseline="0" dirty="0" err="1"/>
              <a:t>CalculateAverage</a:t>
            </a:r>
            <a:r>
              <a:rPr lang="en-US" sz="1800" baseline="0" dirty="0"/>
              <a:t>() function, but it looks like we have a proper definition, at least at first glance.</a:t>
            </a:r>
          </a:p>
          <a:p>
            <a:r>
              <a:rPr lang="en-US" sz="1800" baseline="0" dirty="0"/>
              <a:t> [CLICK]</a:t>
            </a:r>
          </a:p>
          <a:p>
            <a:r>
              <a:rPr lang="en-US" sz="1800" baseline="0" dirty="0"/>
              <a:t>The prototype declares a function with 3 parameters.</a:t>
            </a:r>
          </a:p>
          <a:p>
            <a:r>
              <a:rPr lang="en-US" sz="1800" baseline="0" dirty="0"/>
              <a:t>[CLICK]</a:t>
            </a:r>
          </a:p>
          <a:p>
            <a:r>
              <a:rPr lang="en-US" sz="1800" baseline="0" dirty="0"/>
              <a:t>The definition is for a function that has only 2 parameters, which is an entirely different function.</a:t>
            </a:r>
          </a:p>
          <a:p>
            <a:r>
              <a:rPr lang="en-US" sz="1800" baseline="0" dirty="0"/>
              <a:t>We have to make sure that our prototypes and our definitions match exactly, otherwise our code won’t build properly.</a:t>
            </a:r>
            <a:endParaRPr lang="en-US" sz="1800" dirty="0"/>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17</a:t>
            </a:fld>
            <a:endParaRPr lang="en-US"/>
          </a:p>
        </p:txBody>
      </p:sp>
    </p:spTree>
    <p:extLst>
      <p:ext uri="{BB962C8B-B14F-4D97-AF65-F5344CB8AC3E}">
        <p14:creationId xmlns:p14="http://schemas.microsoft.com/office/powerpoint/2010/main" val="22700186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Let’s look at why it’s important to first</a:t>
            </a:r>
            <a:r>
              <a:rPr lang="en-US" sz="1800" baseline="0" dirty="0"/>
              <a:t> declare what we need to use later. In this example we have three functions: Foo, Bar, and Baz</a:t>
            </a:r>
          </a:p>
          <a:p>
            <a:r>
              <a:rPr lang="en-US" sz="1800" baseline="0" dirty="0"/>
              <a:t>[CLICK]</a:t>
            </a:r>
          </a:p>
          <a:p>
            <a:r>
              <a:rPr lang="en-US" sz="1800" dirty="0"/>
              <a:t>As a side note, you may see the names Foo and Bar used in lots of programming examples. These</a:t>
            </a:r>
            <a:r>
              <a:rPr lang="en-US" sz="1800" baseline="0" dirty="0"/>
              <a:t> are generic placeholders used when the name of something in an example is irrelevant.</a:t>
            </a:r>
          </a:p>
          <a:p>
            <a:r>
              <a:rPr lang="en-US" sz="1800" baseline="0" dirty="0"/>
              <a:t>[CLICK]</a:t>
            </a:r>
          </a:p>
          <a:p>
            <a:r>
              <a:rPr lang="en-US" sz="1800" baseline="0" dirty="0"/>
              <a:t>With the prototypes up top, and the definitions down below, this seems like a lot of repetition.</a:t>
            </a:r>
          </a:p>
          <a:p>
            <a:r>
              <a:rPr lang="en-US" sz="1800" baseline="0" dirty="0"/>
              <a:t>[CLICK]</a:t>
            </a:r>
          </a:p>
          <a:p>
            <a:r>
              <a:rPr lang="en-US" sz="1800" baseline="0" dirty="0"/>
              <a:t>Why not just write all of the function definitions above main?</a:t>
            </a:r>
          </a:p>
          <a:p>
            <a:r>
              <a:rPr lang="en-US" sz="1800" baseline="0" dirty="0"/>
              <a:t>[CLICK]</a:t>
            </a:r>
          </a:p>
          <a:p>
            <a:r>
              <a:rPr lang="en-US" sz="1800" baseline="0" dirty="0"/>
              <a:t>It’s possible to both declare AND define a function at the same time. </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18</a:t>
            </a:fld>
            <a:endParaRPr lang="en-US"/>
          </a:p>
        </p:txBody>
      </p:sp>
    </p:spTree>
    <p:extLst>
      <p:ext uri="{BB962C8B-B14F-4D97-AF65-F5344CB8AC3E}">
        <p14:creationId xmlns:p14="http://schemas.microsoft.com/office/powerpoint/2010/main" val="8649108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Even though main()</a:t>
            </a:r>
            <a:r>
              <a:rPr lang="en-US" sz="1800" baseline="0" dirty="0"/>
              <a:t> is our entry point, that’s not the entirety of our code. Inside the Bar() function we’re calling the Foo() function. Since Foo() was declared above Bar(), this is fine.</a:t>
            </a:r>
          </a:p>
          <a:p>
            <a:r>
              <a:rPr lang="en-US" sz="1800" baseline="0" dirty="0"/>
              <a:t>[CLICK]</a:t>
            </a:r>
          </a:p>
          <a:p>
            <a:r>
              <a:rPr lang="en-US" sz="1800" baseline="0" dirty="0"/>
              <a:t>What if we wanted to add a call to the Baz() function? Now, our code is broken because the Baz() function hasn’t been declared yet. Remember, our code is compiled from top to bottom. Even though we can see it, our compiler can’t.</a:t>
            </a:r>
          </a:p>
          <a:p>
            <a:r>
              <a:rPr lang="en-US" sz="1800" baseline="0" dirty="0"/>
              <a:t>[CLICK]</a:t>
            </a:r>
          </a:p>
          <a:p>
            <a:r>
              <a:rPr lang="en-US" sz="1800" baseline="0" dirty="0"/>
              <a:t>You might think that a solution for this would be to change the order of the functions! That COULD work…</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19</a:t>
            </a:fld>
            <a:endParaRPr lang="en-US"/>
          </a:p>
        </p:txBody>
      </p:sp>
    </p:spTree>
    <p:extLst>
      <p:ext uri="{BB962C8B-B14F-4D97-AF65-F5344CB8AC3E}">
        <p14:creationId xmlns:p14="http://schemas.microsoft.com/office/powerpoint/2010/main" val="97773954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By moving the Baz() function</a:t>
            </a:r>
            <a:r>
              <a:rPr lang="en-US" sz="1800" baseline="0" dirty="0"/>
              <a:t> above the Bar() function, the problem is solved!</a:t>
            </a:r>
          </a:p>
          <a:p>
            <a:r>
              <a:rPr lang="en-US" sz="1800" baseline="0" dirty="0"/>
              <a:t>[CLICK]</a:t>
            </a:r>
          </a:p>
          <a:p>
            <a:r>
              <a:rPr lang="en-US" sz="1800" dirty="0"/>
              <a:t>However… if we</a:t>
            </a:r>
            <a:r>
              <a:rPr lang="en-US" sz="1800" baseline="0" dirty="0"/>
              <a:t> change the Foo function to ALSO call the Baz() function, we get another compiler error, for the same reasons we’ve seen before. It’s an undeclared identifier, yet again…</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20</a:t>
            </a:fld>
            <a:endParaRPr lang="en-US"/>
          </a:p>
        </p:txBody>
      </p:sp>
    </p:spTree>
    <p:extLst>
      <p:ext uri="{BB962C8B-B14F-4D97-AF65-F5344CB8AC3E}">
        <p14:creationId xmlns:p14="http://schemas.microsoft.com/office/powerpoint/2010/main" val="243414357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After you’ve written your code, you have to build it into an executable—a program. In C++, that process happens in 3 steps.</a:t>
            </a:r>
          </a:p>
          <a:p>
            <a:r>
              <a:rPr lang="en-US" sz="1800" dirty="0"/>
              <a:t>[CLICK]</a:t>
            </a:r>
          </a:p>
          <a:p>
            <a:r>
              <a:rPr lang="en-US" sz="1800" dirty="0"/>
              <a:t>The</a:t>
            </a:r>
            <a:r>
              <a:rPr lang="en-US" sz="1800" baseline="0" dirty="0"/>
              <a:t> first stage is pre-processing. This essentially prepares your code for compiling.</a:t>
            </a:r>
          </a:p>
          <a:p>
            <a:r>
              <a:rPr lang="en-US" sz="1800" baseline="0" dirty="0"/>
              <a:t>[CLICK]</a:t>
            </a:r>
          </a:p>
          <a:p>
            <a:r>
              <a:rPr lang="en-US" sz="1800" baseline="0" dirty="0"/>
              <a:t>The second stage is the compiling stage. This stage checks to make sure all of your code is valid C++ code.</a:t>
            </a:r>
          </a:p>
          <a:p>
            <a:r>
              <a:rPr lang="en-US" sz="1800" baseline="0" dirty="0"/>
              <a:t>[CLICK]</a:t>
            </a:r>
          </a:p>
          <a:p>
            <a:r>
              <a:rPr lang="en-US" sz="1800" baseline="0" dirty="0"/>
              <a:t>The last stage is the linking stage. This takes all the previously compiled code and combines it together an executable, which is the program that you ultimately want to run.</a:t>
            </a:r>
            <a:endParaRPr lang="en-US" sz="1800" dirty="0"/>
          </a:p>
          <a:p>
            <a:r>
              <a:rPr lang="en-US" sz="1800" dirty="0"/>
              <a:t>[CLICK]</a:t>
            </a:r>
          </a:p>
          <a:p>
            <a:r>
              <a:rPr lang="en-US" sz="1800" dirty="0"/>
              <a:t>You may often hear these three stages grouped together as simply “the compiler.”</a:t>
            </a:r>
            <a:r>
              <a:rPr lang="en-US" sz="1800" baseline="0" dirty="0"/>
              <a:t> It’s not entirely accurate, but is good enough for everyday use.</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[NEW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8971436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Prototypes prevent</a:t>
            </a:r>
            <a:r>
              <a:rPr lang="en-US" sz="1800" baseline="0" dirty="0"/>
              <a:t> you from having to reorder your definitions.</a:t>
            </a:r>
          </a:p>
          <a:p>
            <a:r>
              <a:rPr lang="en-US" sz="1800" baseline="0" dirty="0"/>
              <a:t>[CLICK]</a:t>
            </a:r>
          </a:p>
          <a:p>
            <a:r>
              <a:rPr lang="en-US" sz="1800" baseline="0" dirty="0"/>
              <a:t>They create identifiers for all of the rest of your code to use, in any order you want at any point in the future.</a:t>
            </a:r>
          </a:p>
          <a:p>
            <a:r>
              <a:rPr lang="en-US" sz="1800" baseline="0" dirty="0"/>
              <a:t>[CLICK]</a:t>
            </a:r>
          </a:p>
          <a:p>
            <a:r>
              <a:rPr lang="en-US" sz="1800" baseline="0" dirty="0"/>
              <a:t>Programming is hard enough without having to constantly worry about shifting the order of what you’ve already written!</a:t>
            </a:r>
          </a:p>
          <a:p>
            <a:r>
              <a:rPr lang="en-US" sz="1800" baseline="0" dirty="0"/>
              <a:t>[CLICK]</a:t>
            </a:r>
          </a:p>
          <a:p>
            <a:r>
              <a:rPr lang="en-US" sz="1800" baseline="0" dirty="0"/>
              <a:t>I said it earlier, and I’ll say it again: this may seem like a lot of minutiae, but that’s how programming languages work! All of these details become very important when we’re trying to build anything more than the simplest of programs.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21</a:t>
            </a:fld>
            <a:endParaRPr lang="en-US"/>
          </a:p>
        </p:txBody>
      </p:sp>
    </p:spTree>
    <p:extLst>
      <p:ext uri="{BB962C8B-B14F-4D97-AF65-F5344CB8AC3E}">
        <p14:creationId xmlns:p14="http://schemas.microsoft.com/office/powerpoint/2010/main" val="59465331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Let’s say we have</a:t>
            </a:r>
            <a:r>
              <a:rPr lang="en-US" sz="1800" baseline="0" dirty="0"/>
              <a:t> our “main” file set up like this. We have our two function prototypes at the top of the file, the definitions at the bottom, and the main() function calling the two functions. This is a small example, but over time as our code grows, it can get a bit cluttered. To clean up this main file, we’ll take the function prototypes and move them into another file.</a:t>
            </a:r>
          </a:p>
          <a:p>
            <a:r>
              <a:rPr lang="en-US" sz="1800" baseline="0" dirty="0"/>
              <a:t>[CLICK]</a:t>
            </a:r>
          </a:p>
          <a:p>
            <a:r>
              <a:rPr lang="en-US" sz="1800" baseline="0" dirty="0"/>
              <a:t>We’ll create a new file, and in this example I’ll call it </a:t>
            </a:r>
            <a:r>
              <a:rPr lang="en-US" sz="1800" baseline="0" dirty="0" err="1"/>
              <a:t>functions.h</a:t>
            </a:r>
            <a:r>
              <a:rPr lang="en-US" sz="1800" baseline="0" dirty="0"/>
              <a:t>. We’ll take about the .h file extension in just a minute. All we’re going to do is move the prototypes from our original file, so this new </a:t>
            </a:r>
            <a:r>
              <a:rPr lang="en-US" sz="1800" baseline="0" dirty="0" err="1"/>
              <a:t>functions.h</a:t>
            </a:r>
            <a:r>
              <a:rPr lang="en-US" sz="1800" baseline="0" dirty="0"/>
              <a:t> file will have nothing but two function prototypes in it.</a:t>
            </a:r>
          </a:p>
          <a:p>
            <a:r>
              <a:rPr lang="en-US" sz="1800" baseline="0" dirty="0"/>
              <a:t>[CLICK]</a:t>
            </a:r>
          </a:p>
          <a:p>
            <a:r>
              <a:rPr lang="en-US" sz="1800" baseline="0" dirty="0"/>
              <a:t>After that, we’ll take the two function definitions from the bottom of our main file, and we’ll move those into another file as well, this time with the .</a:t>
            </a:r>
            <a:r>
              <a:rPr lang="en-US" sz="1800" baseline="0" dirty="0" err="1"/>
              <a:t>cpp</a:t>
            </a:r>
            <a:r>
              <a:rPr lang="en-US" sz="1800" baseline="0" dirty="0"/>
              <a:t> extension. Commonly the source and header files will have the same name (but a different extension) to help with organization.</a:t>
            </a:r>
          </a:p>
          <a:p>
            <a:r>
              <a:rPr lang="en-US" sz="1800" baseline="0" dirty="0"/>
              <a:t>[CLICK]</a:t>
            </a:r>
          </a:p>
          <a:p>
            <a:r>
              <a:rPr lang="en-US" sz="1800" baseline="0" dirty="0"/>
              <a:t>After this is done, our main file will need to “know” about the function prototypes. In order to do that, we use something called an include directive, which gives program.cpp access to all the code in </a:t>
            </a:r>
            <a:r>
              <a:rPr lang="en-US" sz="1800" baseline="0" dirty="0" err="1"/>
              <a:t>functions.h</a:t>
            </a:r>
            <a:r>
              <a:rPr lang="en-US" sz="1800" baseline="0" dirty="0"/>
              <a:t>.</a:t>
            </a:r>
          </a:p>
          <a:p>
            <a:r>
              <a:rPr lang="en-US" sz="1800" baseline="0" dirty="0"/>
              <a:t>[CLICK]</a:t>
            </a:r>
          </a:p>
          <a:p>
            <a:r>
              <a:rPr lang="en-US" sz="1800" baseline="0" dirty="0"/>
              <a:t>This process of breaking code into multiple files is a good way to help manage our code as programs grow larger. Even the simplest of programs use this concept, and we’ll see it over and over again throughout the semester.</a:t>
            </a:r>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5615953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We have two main types of files in C++,</a:t>
            </a:r>
            <a:r>
              <a:rPr lang="en-US" sz="1800" baseline="0" dirty="0"/>
              <a:t> header files and source files.</a:t>
            </a:r>
          </a:p>
          <a:p>
            <a:r>
              <a:rPr lang="en-US" sz="1800" baseline="0" dirty="0"/>
              <a:t>[CLICK]</a:t>
            </a:r>
          </a:p>
          <a:p>
            <a:r>
              <a:rPr lang="en-US" sz="1800" baseline="0" dirty="0"/>
              <a:t>Header files are where we put the declarations of some of our identifiers, for use in other files.</a:t>
            </a:r>
          </a:p>
          <a:p>
            <a:r>
              <a:rPr lang="en-US" sz="1800" baseline="0" dirty="0"/>
              <a:t>[CLICK]</a:t>
            </a:r>
          </a:p>
          <a:p>
            <a:r>
              <a:rPr lang="en-US" sz="1800" baseline="0" dirty="0"/>
              <a:t>These can serve as sort of a table of contents, to give a quick preview of what code we’d get access to if we included this file. Like a table of contents, it doesn’t spell out all the details of the functions we find here, though there are some exceptions to this.</a:t>
            </a:r>
          </a:p>
          <a:p>
            <a:r>
              <a:rPr lang="en-US" sz="1800" baseline="0" dirty="0"/>
              <a:t>[CLICK]</a:t>
            </a:r>
          </a:p>
          <a:p>
            <a:r>
              <a:rPr lang="en-US" sz="1800" baseline="0" dirty="0"/>
              <a:t>You’ll commonly see .h and .</a:t>
            </a:r>
            <a:r>
              <a:rPr lang="en-US" sz="1800" baseline="0" dirty="0" err="1"/>
              <a:t>hpp</a:t>
            </a:r>
            <a:r>
              <a:rPr lang="en-US" sz="1800" baseline="0" dirty="0"/>
              <a:t> as the extensions for these files, but C++ also supports a few others.</a:t>
            </a:r>
          </a:p>
          <a:p>
            <a:r>
              <a:rPr lang="en-US" sz="1800" baseline="0" dirty="0"/>
              <a:t>[CLICK]</a:t>
            </a:r>
          </a:p>
          <a:p>
            <a:r>
              <a:rPr lang="en-US" sz="1800" baseline="0" dirty="0"/>
              <a:t>Source files, on the other hand, are where the “real” code goes—the definitions or implementations of functions that we write.</a:t>
            </a:r>
          </a:p>
          <a:p>
            <a:r>
              <a:rPr lang="en-US" sz="1800" baseline="0" dirty="0"/>
              <a:t>[CLICK]</a:t>
            </a:r>
          </a:p>
          <a:p>
            <a:r>
              <a:rPr lang="en-US" sz="1800" baseline="0" dirty="0"/>
              <a:t>The common extensions for source files is .</a:t>
            </a:r>
            <a:r>
              <a:rPr lang="en-US" sz="1800" baseline="0" dirty="0" err="1"/>
              <a:t>cpp</a:t>
            </a:r>
            <a:r>
              <a:rPr lang="en-US" sz="1800" baseline="0" dirty="0"/>
              <a:t>, but C++ supports a few others as well.</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23</a:t>
            </a:fld>
            <a:endParaRPr lang="en-US"/>
          </a:p>
        </p:txBody>
      </p:sp>
    </p:spTree>
    <p:extLst>
      <p:ext uri="{BB962C8B-B14F-4D97-AF65-F5344CB8AC3E}">
        <p14:creationId xmlns:p14="http://schemas.microsoft.com/office/powerpoint/2010/main" val="203184027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Splitting</a:t>
            </a:r>
            <a:r>
              <a:rPr lang="en-US" sz="1800" baseline="0" dirty="0"/>
              <a:t> code into multiple files helps with code organization, </a:t>
            </a:r>
          </a:p>
          <a:p>
            <a:r>
              <a:rPr lang="en-US" sz="1800" baseline="0" dirty="0"/>
              <a:t>[CLICK]</a:t>
            </a:r>
          </a:p>
          <a:p>
            <a:r>
              <a:rPr lang="en-US" sz="1800" baseline="0" dirty="0"/>
              <a:t>and in order to get access to identifiers in other files we use a preprocessor directive called </a:t>
            </a:r>
            <a:r>
              <a:rPr lang="en-US" sz="1800" b="1" baseline="0" dirty="0"/>
              <a:t>#include. </a:t>
            </a:r>
            <a:r>
              <a:rPr lang="en-US" sz="1800" b="0" baseline="0" dirty="0"/>
              <a:t>This acts as sort of a “copy and paste” operation, and the contents of the file are copied into each #include location.</a:t>
            </a:r>
          </a:p>
          <a:p>
            <a:endParaRPr lang="en-US" sz="1800" baseline="0" dirty="0"/>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79839890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baseline="0" dirty="0"/>
              <a:t>So in this example, if we had 3 separate files that all #included this “</a:t>
            </a:r>
            <a:r>
              <a:rPr lang="en-US" sz="1800" b="0" baseline="0" dirty="0" err="1"/>
              <a:t>functions.h</a:t>
            </a:r>
            <a:r>
              <a:rPr lang="en-US" sz="1800" b="0" baseline="0" dirty="0"/>
              <a:t>” file, during the build process that header is effectively copied 3 times into 3 different files.</a:t>
            </a:r>
          </a:p>
          <a:p>
            <a:endParaRPr lang="en-US" sz="1800" baseline="0" dirty="0"/>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493754120"/>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baseline="0" dirty="0"/>
              <a:t>First it gets copied here into program.cpp</a:t>
            </a:r>
          </a:p>
          <a:p>
            <a:endParaRPr lang="en-US" sz="1800" baseline="0" dirty="0"/>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94575796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baseline="0" dirty="0"/>
              <a:t>Then it gets copied here into otherFile1.cpp</a:t>
            </a:r>
          </a:p>
          <a:p>
            <a:endParaRPr lang="en-US" sz="1800" baseline="0" dirty="0"/>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27</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802387820"/>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baseline="0" dirty="0"/>
              <a:t>And finally here, in otherFile2.cpp</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800" b="0" baseline="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So now we have the same </a:t>
            </a:r>
            <a:r>
              <a:rPr lang="en-US" sz="1800" dirty="0" err="1"/>
              <a:t>indentifiers</a:t>
            </a:r>
            <a:r>
              <a:rPr lang="en-US" sz="1800" baseline="0" dirty="0"/>
              <a:t> effectively copied into 3 different locations every time the build process takes place. If the contents of “</a:t>
            </a:r>
            <a:r>
              <a:rPr lang="en-US" sz="1800" baseline="0" dirty="0" err="1"/>
              <a:t>functions.h</a:t>
            </a:r>
            <a:r>
              <a:rPr lang="en-US" sz="1800" baseline="0" dirty="0"/>
              <a:t>” were to ever change someday, let’s say for example we added a couple of new prototypes to it…</a:t>
            </a:r>
            <a:endParaRPr lang="en-US" sz="1800" b="0" baseline="0" dirty="0"/>
          </a:p>
          <a:p>
            <a:endParaRPr lang="en-US" sz="1800" baseline="0" dirty="0"/>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72444967"/>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baseline="0" dirty="0"/>
              <a:t>These prototypes would then extend to the other files as well.</a:t>
            </a:r>
          </a:p>
          <a:p>
            <a:endParaRPr lang="en-US" sz="1800" baseline="0" dirty="0"/>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892211964"/>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800" b="0" baseline="0" dirty="0"/>
              <a:t>We don’t have to make any changes to the other files, as the #include statement is processed every time we build our program, ensuring everything stays up-to-date.</a:t>
            </a:r>
          </a:p>
          <a:p>
            <a:endParaRPr lang="en-US" sz="1800" baseline="0" dirty="0"/>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4959729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 preprocessor</a:t>
            </a:r>
            <a:r>
              <a:rPr lang="en-US" sz="1800" baseline="0" dirty="0"/>
              <a:t> goes through all of your code files, one at a time, from top to bottom, searching for specific keywords called preprocessor directives.</a:t>
            </a:r>
          </a:p>
          <a:p>
            <a:r>
              <a:rPr lang="en-US" sz="1800" baseline="0" dirty="0"/>
              <a:t>[CLICK]</a:t>
            </a:r>
          </a:p>
          <a:p>
            <a:r>
              <a:rPr lang="en-US" sz="1800" baseline="0" dirty="0"/>
              <a:t>These are keywords that start with the # (pound) symbol, such as #include, #pragma, and more.</a:t>
            </a:r>
          </a:p>
          <a:p>
            <a:r>
              <a:rPr lang="en-US" sz="1800" baseline="0" dirty="0"/>
              <a:t>[CLICK]</a:t>
            </a:r>
          </a:p>
          <a:p>
            <a:r>
              <a:rPr lang="en-US" sz="1800" baseline="0" dirty="0"/>
              <a:t>There are a lot of preprocessor directives, and you can read more about them at this site, but in this course we’ll only use a couple of them.</a:t>
            </a:r>
          </a:p>
          <a:p>
            <a:r>
              <a:rPr lang="en-US" sz="1800" baseline="0" dirty="0"/>
              <a:t>[CLICK]</a:t>
            </a:r>
          </a:p>
          <a:p>
            <a:r>
              <a:rPr lang="en-US" sz="1800" baseline="0" dirty="0"/>
              <a:t>When it finds one, the preprocessor does whatever it should for that particular keyword, and then resumes its search.</a:t>
            </a:r>
          </a:p>
          <a:p>
            <a:r>
              <a:rPr lang="en-US" sz="1800" baseline="0" dirty="0"/>
              <a:t>[CLICK]</a:t>
            </a:r>
          </a:p>
          <a:p>
            <a:r>
              <a:rPr lang="en-US" sz="1800" baseline="0" dirty="0"/>
              <a:t>At the end of this stage, the preprocessor creates what are called translation units, and it sends these to the next step for compiling.</a:t>
            </a:r>
            <a:endParaRPr lang="en-US" sz="1800" dirty="0"/>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0"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200050728"/>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We’ve been talking about header files and #include statements, and this whole time we’ve ignored the </a:t>
            </a:r>
            <a:r>
              <a:rPr lang="en-US" sz="1800" b="1" dirty="0"/>
              <a:t>definition</a:t>
            </a:r>
            <a:r>
              <a:rPr lang="en-US" sz="1800" baseline="0" dirty="0"/>
              <a:t> of these two functions, in the functions.cpp file.</a:t>
            </a:r>
          </a:p>
          <a:p>
            <a:r>
              <a:rPr lang="en-US" sz="1800" baseline="0" dirty="0"/>
              <a:t>[CLICK]</a:t>
            </a:r>
          </a:p>
          <a:p>
            <a:r>
              <a:rPr lang="en-US" sz="1800" baseline="0" dirty="0"/>
              <a:t>You might wonder, do we need to do anything with them? In short, no. The third stage of the building process, the linker, takes care of finding these definitions. As long as this source file is part of the build, the linker will handle things.</a:t>
            </a:r>
          </a:p>
          <a:p>
            <a:endParaRPr lang="en-US" sz="1800" baseline="0" dirty="0"/>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02241903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What about including</a:t>
            </a:r>
            <a:r>
              <a:rPr lang="en-US" sz="1800" baseline="0" dirty="0"/>
              <a:t> .</a:t>
            </a:r>
            <a:r>
              <a:rPr lang="en-US" sz="1800" baseline="0" dirty="0" err="1"/>
              <a:t>cpp</a:t>
            </a:r>
            <a:r>
              <a:rPr lang="en-US" sz="1800" baseline="0" dirty="0"/>
              <a:t> files? The C++ language doesn’t explicitly prevent you from including .</a:t>
            </a:r>
            <a:r>
              <a:rPr lang="en-US" sz="1800" baseline="0" dirty="0" err="1"/>
              <a:t>cpp</a:t>
            </a:r>
            <a:r>
              <a:rPr lang="en-US" sz="1800" baseline="0" dirty="0"/>
              <a:t> files. A #include directive simply copies and pastes the contents of the specified file, regardless of it’s file type.</a:t>
            </a:r>
          </a:p>
          <a:p>
            <a:r>
              <a:rPr lang="en-US" sz="1800" baseline="0" dirty="0"/>
              <a:t>[CLICK]</a:t>
            </a:r>
          </a:p>
          <a:p>
            <a:r>
              <a:rPr lang="en-US" sz="1800" baseline="0" dirty="0"/>
              <a:t>That said, you really shouldn’t include source files. The common C++ convention used by countless programmers over decades is to include header files, and header files only. It’s very likely that if you do include a source file, you’ll encounter errors of some sort.</a:t>
            </a:r>
          </a:p>
          <a:p>
            <a:r>
              <a:rPr lang="en-US" sz="1800" baseline="0" dirty="0"/>
              <a:t>[CLICK]</a:t>
            </a:r>
          </a:p>
          <a:p>
            <a:r>
              <a:rPr lang="en-US" sz="1800" baseline="0" dirty="0"/>
              <a:t>The reason for this is that in C++ something can only have ONE definition.</a:t>
            </a:r>
          </a:p>
          <a:p>
            <a:r>
              <a:rPr lang="en-US" sz="1800" baseline="0" dirty="0"/>
              <a:t>[CLICK]</a:t>
            </a:r>
          </a:p>
          <a:p>
            <a:r>
              <a:rPr lang="en-US" sz="1800" baseline="0" dirty="0"/>
              <a:t>If you copy and paste definitions with an #include statement, then you are redefining things. This will cause linker errors, as the linker will see more than one definition for something, and won’t know which one to choose.</a:t>
            </a:r>
          </a:p>
          <a:p>
            <a:r>
              <a:rPr lang="en-US" sz="1800" baseline="0" dirty="0"/>
              <a:t>[CLICK]</a:t>
            </a:r>
          </a:p>
          <a:p>
            <a:r>
              <a:rPr lang="en-US" sz="1800" baseline="0" dirty="0"/>
              <a:t>So to summarize, never include anything but a header file, certainly not in this course!</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209069414"/>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As our</a:t>
            </a:r>
            <a:r>
              <a:rPr lang="en-US" sz="1800" baseline="0" dirty="0"/>
              <a:t> programs grow, it’s very common to have a lot of include directives, in almost every file.</a:t>
            </a:r>
          </a:p>
          <a:p>
            <a:r>
              <a:rPr lang="en-US" sz="1800" baseline="0" dirty="0"/>
              <a:t>[CLICK]</a:t>
            </a:r>
          </a:p>
          <a:p>
            <a:r>
              <a:rPr lang="en-US" sz="1800" baseline="0" dirty="0"/>
              <a:t>You’ll also see two different styles for the filename, one surrounded by angle brackets, and the other surrounded by double quotes.</a:t>
            </a:r>
          </a:p>
          <a:p>
            <a:r>
              <a:rPr lang="en-US" sz="1800" baseline="0" dirty="0"/>
              <a:t>[CLICK]</a:t>
            </a:r>
          </a:p>
          <a:p>
            <a:r>
              <a:rPr lang="en-US" sz="1800" baseline="0" dirty="0"/>
              <a:t>An include statement with angle brackets is used for official C++ files or those brought in by some external library. These files exist in “official” directories, typically wherever your compiler was installed.</a:t>
            </a:r>
          </a:p>
          <a:p>
            <a:r>
              <a:rPr lang="en-US" sz="1800" baseline="0" dirty="0"/>
              <a:t>[CLICK]</a:t>
            </a:r>
          </a:p>
          <a:p>
            <a:r>
              <a:rPr lang="en-US" sz="1800" baseline="0" dirty="0"/>
              <a:t>Including a file with double-quotes means that you want to search locally, relative to the file that’s doing the including. If the file isn’t found, then the compiler will search the official directories for it. You should use double-quotes for any files that you’ve written yourself, to differentiate from the official files.</a:t>
            </a:r>
          </a:p>
          <a:p>
            <a:r>
              <a:rPr lang="en-US" sz="1800" baseline="0" dirty="0"/>
              <a:t>[CLICK]</a:t>
            </a:r>
          </a:p>
          <a:p>
            <a:r>
              <a:rPr lang="en-US" sz="1800" baseline="0" dirty="0"/>
              <a:t>You can also customize the directories that your compiler will search. Later on, when we look at using libraries, that will come into play, but we won’t worry about that for right now. </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33</a:t>
            </a:fld>
            <a:endParaRPr lang="en-US"/>
          </a:p>
        </p:txBody>
      </p:sp>
    </p:spTree>
    <p:extLst>
      <p:ext uri="{BB962C8B-B14F-4D97-AF65-F5344CB8AC3E}">
        <p14:creationId xmlns:p14="http://schemas.microsoft.com/office/powerpoint/2010/main" val="3066346183"/>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We commonly write code to be reused in multiple</a:t>
            </a:r>
            <a:r>
              <a:rPr lang="en-US" sz="1800" baseline="0" dirty="0"/>
              <a:t> places. If we #include one of these files multiple times, we may encounter some issues if we’re not careful. A way to avoid this is by using what are called #include guards.</a:t>
            </a:r>
            <a:endParaRPr lang="en-US" sz="1800" dirty="0"/>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34</a:t>
            </a:fld>
            <a:endParaRPr lang="en-US"/>
          </a:p>
        </p:txBody>
      </p:sp>
    </p:spTree>
    <p:extLst>
      <p:ext uri="{BB962C8B-B14F-4D97-AF65-F5344CB8AC3E}">
        <p14:creationId xmlns:p14="http://schemas.microsoft.com/office/powerpoint/2010/main" val="388098797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 original</a:t>
            </a:r>
            <a:r>
              <a:rPr lang="en-US" sz="1800" baseline="0" dirty="0"/>
              <a:t> way of writing include guards</a:t>
            </a:r>
            <a:r>
              <a:rPr lang="en-US" sz="1800" dirty="0"/>
              <a:t> consists</a:t>
            </a:r>
            <a:r>
              <a:rPr lang="en-US" sz="1800" baseline="0" dirty="0"/>
              <a:t> of two parts that surround the code you want to protect, which is typically going to be your entire file.</a:t>
            </a:r>
          </a:p>
          <a:p>
            <a:r>
              <a:rPr lang="en-US" sz="1800" baseline="0" dirty="0"/>
              <a:t>[CLICK]</a:t>
            </a:r>
          </a:p>
          <a:p>
            <a:r>
              <a:rPr lang="en-US" sz="1800" baseline="0" dirty="0"/>
              <a:t>The first </a:t>
            </a:r>
            <a:r>
              <a:rPr lang="en-US" sz="1800" dirty="0"/>
              <a:t>part is made up of 2 lines in it.</a:t>
            </a:r>
          </a:p>
          <a:p>
            <a:r>
              <a:rPr lang="en-US" sz="1800" dirty="0"/>
              <a:t>[CLICK]</a:t>
            </a:r>
          </a:p>
          <a:p>
            <a:r>
              <a:rPr lang="en-US" sz="1800" dirty="0"/>
              <a:t>The first line starts</a:t>
            </a:r>
            <a:r>
              <a:rPr lang="en-US" sz="1800" baseline="0" dirty="0"/>
              <a:t> with #ifndef which stands for if-not-defined, and is followed by an identifier that can be anything that you want. Very commonly that name will be the name of the header file, in all capital letters, with underscores to separate words and bookend the identifier. Why? To reduce the chance that anyone ever types this by accident.</a:t>
            </a:r>
          </a:p>
          <a:p>
            <a:r>
              <a:rPr lang="en-US" sz="1800" baseline="0" dirty="0"/>
              <a:t>[CLICK]</a:t>
            </a:r>
          </a:p>
          <a:p>
            <a:r>
              <a:rPr lang="en-US" sz="1800" baseline="0" dirty="0"/>
              <a:t>The second line says #define which stands for… well… define, and it will the define the identifier that follows it. These two lines together say “If this identifier hasn’t been defined yet, define it. If it HAS been defined… then skip to the end.”</a:t>
            </a:r>
          </a:p>
          <a:p>
            <a:r>
              <a:rPr lang="en-US" sz="1800" baseline="0" dirty="0"/>
              <a:t>[CLICK]</a:t>
            </a:r>
          </a:p>
          <a:p>
            <a:r>
              <a:rPr lang="en-US" sz="1800" baseline="0" dirty="0"/>
              <a:t>Which brings us to the second and last part of the include guard: #endif. This simply ends the condition check, and closes off the guard.</a:t>
            </a:r>
          </a:p>
          <a:p>
            <a:r>
              <a:rPr lang="en-US" sz="1800" baseline="0" dirty="0"/>
              <a:t>[CLICK]</a:t>
            </a:r>
          </a:p>
          <a:p>
            <a:r>
              <a:rPr lang="en-US" sz="1800" baseline="0" dirty="0"/>
              <a:t>In between the #ifndef and #endif directions is where you should put whatever you want to put in the header file. Nothing should come before or after the include guard.</a:t>
            </a:r>
          </a:p>
          <a:p>
            <a:r>
              <a:rPr lang="en-US" sz="1800" baseline="0" dirty="0"/>
              <a:t>[CLICK]</a:t>
            </a:r>
          </a:p>
          <a:p>
            <a:r>
              <a:rPr lang="en-US" sz="1800" baseline="0" dirty="0"/>
              <a:t>That’s not a lot to write, but it is a lot to take in! And over time, writing those 3 lines over and over again can get tedious. Newer versions of C++ have a more concise alternative to this.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35</a:t>
            </a:fld>
            <a:endParaRPr lang="en-US"/>
          </a:p>
        </p:txBody>
      </p:sp>
    </p:spTree>
    <p:extLst>
      <p:ext uri="{BB962C8B-B14F-4D97-AF65-F5344CB8AC3E}">
        <p14:creationId xmlns:p14="http://schemas.microsoft.com/office/powerpoint/2010/main" val="3634488797"/>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We can achieve the same result with </a:t>
            </a:r>
            <a:r>
              <a:rPr lang="en-US" sz="1800" baseline="0" dirty="0"/>
              <a:t>1 preprocessor directive instead of 3.</a:t>
            </a:r>
          </a:p>
          <a:p>
            <a:r>
              <a:rPr lang="en-US" sz="1800" baseline="0" dirty="0"/>
              <a:t>[CLICK]</a:t>
            </a:r>
          </a:p>
          <a:p>
            <a:r>
              <a:rPr lang="en-US" sz="1800" b="0" baseline="0" dirty="0"/>
              <a:t>If we write </a:t>
            </a:r>
            <a:r>
              <a:rPr lang="en-US" sz="1800" b="1" baseline="0" dirty="0"/>
              <a:t>#pragma once</a:t>
            </a:r>
            <a:r>
              <a:rPr lang="en-US" sz="1800" b="0" baseline="0" dirty="0"/>
              <a:t>, it serves the same purpose as the #ifndef/#define combination we just looked at.</a:t>
            </a:r>
          </a:p>
          <a:p>
            <a:r>
              <a:rPr lang="en-US" sz="1800" b="0" baseline="0" dirty="0"/>
              <a:t>[CLICK]</a:t>
            </a:r>
          </a:p>
          <a:p>
            <a:r>
              <a:rPr lang="en-US" sz="1800" b="0" baseline="0" dirty="0"/>
              <a:t>Some IDEs may default to the older style, and it’s technically not supported everywhere. </a:t>
            </a:r>
          </a:p>
          <a:p>
            <a:r>
              <a:rPr lang="en-US" sz="1800" b="0" baseline="0" dirty="0"/>
              <a:t>[CLICK]</a:t>
            </a:r>
          </a:p>
          <a:p>
            <a:r>
              <a:rPr lang="en-US" sz="1800" b="0" baseline="0" dirty="0"/>
              <a:t>Any of the suggested compilers in this course will support it, and it’s recommend you use this approach, and get into the habit of putting it at the top of every header file you write, if it isn’t put in place for you by you IDE.</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4" name="Slide Number Placeholder 3"/>
          <p:cNvSpPr>
            <a:spLocks noGrp="1"/>
          </p:cNvSpPr>
          <p:nvPr>
            <p:ph type="sldNum" sz="quarter" idx="5"/>
          </p:nvPr>
        </p:nvSpPr>
        <p:spPr/>
        <p:txBody>
          <a:bodyPr/>
          <a:lstStyle/>
          <a:p>
            <a:fld id="{E5037217-9793-4C9A-AF1C-443ACF2A3F9E}" type="slidenum">
              <a:rPr lang="en-US" smtClean="0"/>
              <a:t>36</a:t>
            </a:fld>
            <a:endParaRPr lang="en-US"/>
          </a:p>
        </p:txBody>
      </p:sp>
    </p:spTree>
    <p:extLst>
      <p:ext uri="{BB962C8B-B14F-4D97-AF65-F5344CB8AC3E}">
        <p14:creationId xmlns:p14="http://schemas.microsoft.com/office/powerpoint/2010/main" val="227944354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Programming languages all have their rules, and C++ is no different.</a:t>
            </a:r>
          </a:p>
          <a:p>
            <a:r>
              <a:rPr lang="en-US" sz="1800" dirty="0"/>
              <a:t>[CLICK]</a:t>
            </a:r>
          </a:p>
          <a:p>
            <a:r>
              <a:rPr lang="en-US" sz="1800" dirty="0"/>
              <a:t>Even a small amount of code like this can be pretty dense, and require a lot of</a:t>
            </a:r>
            <a:r>
              <a:rPr lang="en-US" sz="1800" baseline="0" dirty="0"/>
              <a:t> work to understand; t</a:t>
            </a:r>
            <a:r>
              <a:rPr lang="en-US" sz="1800" dirty="0"/>
              <a:t>here’s a lot to be said about every</a:t>
            </a:r>
            <a:r>
              <a:rPr lang="en-US" sz="1800" baseline="0" dirty="0"/>
              <a:t> single one of these lines of code, even the blank ones!</a:t>
            </a:r>
          </a:p>
          <a:p>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Of course we have to learn</a:t>
            </a:r>
            <a:r>
              <a:rPr lang="en-US" sz="1800" baseline="0" dirty="0"/>
              <a:t> </a:t>
            </a:r>
            <a:r>
              <a:rPr lang="en-US" sz="1800" dirty="0"/>
              <a:t>how to write code in the language—that’s the thing we’ll be doing the most!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However,</a:t>
            </a:r>
            <a:r>
              <a:rPr lang="en-US" sz="1800" baseline="0" dirty="0"/>
              <a:t> we also need to learn how the language works on a fundamental level.</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Learning these two different concepts in varying amounts can help us better understand the reasons why we have to write code in certain ways. Just saying “because you have to do it this way” is definitely A reason, and a simplification you might hear people say from time to time. In this course I’ll try to avoid saying that as much as I can and give a little bit of context to everything.</a:t>
            </a:r>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37</a:t>
            </a:fld>
            <a:endParaRPr lang="en-US"/>
          </a:p>
        </p:txBody>
      </p:sp>
    </p:spTree>
    <p:extLst>
      <p:ext uri="{BB962C8B-B14F-4D97-AF65-F5344CB8AC3E}">
        <p14:creationId xmlns:p14="http://schemas.microsoft.com/office/powerpoint/2010/main" val="1993475643"/>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dirty="0">
                <a:solidFill>
                  <a:schemeClr val="accent3"/>
                </a:solidFill>
              </a:rPr>
              <a:t>Building C++ programs is a complicated process, even</a:t>
            </a:r>
            <a:r>
              <a:rPr lang="en-US" sz="1800" b="0" baseline="0" dirty="0">
                <a:solidFill>
                  <a:schemeClr val="accent3"/>
                </a:solidFill>
              </a:rPr>
              <a:t> after you’ve done the work of writing the code itself!</a:t>
            </a:r>
            <a:endParaRPr lang="en-US" sz="1800" b="0" dirty="0">
              <a:solidFill>
                <a:schemeClr val="accent3"/>
              </a:solidFill>
            </a:endParaRPr>
          </a:p>
          <a:p>
            <a:r>
              <a:rPr lang="en-US" sz="1800" b="0" dirty="0">
                <a:solidFill>
                  <a:schemeClr val="accent3"/>
                </a:solidFill>
              </a:rPr>
              <a:t>[CLICK]</a:t>
            </a:r>
          </a:p>
          <a:p>
            <a:r>
              <a:rPr lang="en-US" sz="1800" b="0" dirty="0">
                <a:solidFill>
                  <a:schemeClr val="accent3"/>
                </a:solidFill>
              </a:rPr>
              <a:t>The</a:t>
            </a:r>
            <a:r>
              <a:rPr lang="en-US" sz="1800" b="0" baseline="0" dirty="0">
                <a:solidFill>
                  <a:schemeClr val="accent3"/>
                </a:solidFill>
              </a:rPr>
              <a:t> build process is made of 3 main stages - </a:t>
            </a:r>
            <a:r>
              <a:rPr lang="en-US" sz="1800" b="0" dirty="0">
                <a:solidFill>
                  <a:schemeClr val="accent3"/>
                </a:solidFill>
              </a:rPr>
              <a:t>Preprocessor</a:t>
            </a:r>
            <a:r>
              <a:rPr lang="en-US" sz="1800" b="0" dirty="0"/>
              <a:t>, </a:t>
            </a:r>
            <a:r>
              <a:rPr lang="en-US" sz="1800" b="0" dirty="0">
                <a:solidFill>
                  <a:schemeClr val="accent3"/>
                </a:solidFill>
              </a:rPr>
              <a:t>Compiler</a:t>
            </a:r>
            <a:r>
              <a:rPr lang="en-US" sz="1800" b="0" dirty="0"/>
              <a:t>, </a:t>
            </a:r>
            <a:r>
              <a:rPr lang="en-US" sz="1800" b="0" dirty="0">
                <a:solidFill>
                  <a:schemeClr val="accent3"/>
                </a:solidFill>
              </a:rPr>
              <a:t>Linker</a:t>
            </a:r>
            <a:r>
              <a:rPr lang="en-US" sz="1800" b="0" dirty="0"/>
              <a:t>—this three-step build process dictates</a:t>
            </a:r>
            <a:r>
              <a:rPr lang="en-US" sz="1800" b="0" baseline="0" dirty="0"/>
              <a:t> how we have to write out code. If we don’t follow the rules, we won’t get our code to build properly!</a:t>
            </a:r>
          </a:p>
          <a:p>
            <a:r>
              <a:rPr lang="en-US" sz="1800" b="0" baseline="0" dirty="0"/>
              <a:t>[CLICK]</a:t>
            </a:r>
          </a:p>
          <a:p>
            <a:r>
              <a:rPr lang="en-US" sz="1800" b="0" baseline="0" dirty="0"/>
              <a:t>C++ compiles code files one at a time, in a top-to-bottom order. This also dictates how we write our code.</a:t>
            </a:r>
          </a:p>
          <a:p>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38</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04727073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b="0" baseline="0" dirty="0"/>
              <a:t>In order for our code to compile properly, we have to make sure all of our identifiers are both declared and defined, which, once again, will dictate how we write our code.</a:t>
            </a:r>
          </a:p>
          <a:p>
            <a:r>
              <a:rPr lang="en-US" sz="1800" b="0" dirty="0"/>
              <a:t>[CLICK]</a:t>
            </a:r>
          </a:p>
          <a:p>
            <a:r>
              <a:rPr lang="en-US" sz="1800" b="0" dirty="0"/>
              <a:t>For all but the smallest programs we’ll split things into multiple</a:t>
            </a:r>
            <a:r>
              <a:rPr lang="en-US" sz="1800" b="0" baseline="0" dirty="0"/>
              <a:t> files. We have header files for our declarations, and source files for our definitions.</a:t>
            </a:r>
          </a:p>
          <a:p>
            <a:r>
              <a:rPr lang="en-US" sz="1800" b="0" baseline="0" dirty="0"/>
              <a:t>[CLICK]</a:t>
            </a:r>
          </a:p>
          <a:p>
            <a:r>
              <a:rPr lang="en-US" sz="1800" b="0" baseline="0" dirty="0"/>
              <a:t>We use the #include preprocessor directive to share information between files.</a:t>
            </a:r>
            <a:endParaRPr lang="en-US" sz="1800" b="0" dirty="0"/>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39</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288984517"/>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That</a:t>
            </a:r>
            <a:r>
              <a:rPr lang="en-US" sz="1800" baseline="0" dirty="0"/>
              <a:t> wraps up this video about the process of building C++ programs. Thanks for watching, and I’ll see you next time!</a:t>
            </a:r>
            <a:endParaRPr lang="en-US" sz="18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1" dirty="0">
                <a:solidFill>
                  <a:srgbClr val="000000"/>
                </a:solidFill>
                <a:effectLst/>
                <a:latin typeface="Calibri" panose="020F0502020204030204" pitchFamily="34" charset="0"/>
                <a:ea typeface="Calibri" panose="020F0502020204030204" pitchFamily="34"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b="1"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409720448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 C++ standard is an enormous document that covers EVERYTHING the C++ language can do, and how it does it. It’s about 2000 pages long, and we</a:t>
            </a:r>
            <a:r>
              <a:rPr lang="en-US" sz="1800" baseline="0" dirty="0"/>
              <a:t>’d probably need a whole semester to go over it.</a:t>
            </a:r>
          </a:p>
          <a:p>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We don’t need to examine all that, but here’s a </a:t>
            </a:r>
            <a:r>
              <a:rPr lang="en-US" sz="1800" dirty="0" err="1"/>
              <a:t>a</a:t>
            </a:r>
            <a:r>
              <a:rPr lang="en-US" sz="1800" dirty="0"/>
              <a:t> paraphrased excerpt about translation units: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dirty="0"/>
              <a:t>A</a:t>
            </a:r>
            <a:r>
              <a:rPr lang="en-US" sz="1800" baseline="0" dirty="0"/>
              <a:t> key takeaway from this is that your source files, plus anything they bring in with #include statements get turned into translation units.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In essence, a source file, the .</a:t>
            </a:r>
            <a:r>
              <a:rPr lang="en-US" sz="1800" baseline="0" dirty="0" err="1"/>
              <a:t>cpp</a:t>
            </a:r>
            <a:r>
              <a:rPr lang="en-US" sz="1800" baseline="0" dirty="0"/>
              <a:t> files you write your code in, gets turned into a translation unit.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You may also hear the term compilation unit as well, it’s the same thing.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[CLICK]</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800" baseline="0" dirty="0"/>
              <a:t>This translation unit gets sent to the compiler for, well, compiling!</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5</a:t>
            </a:fld>
            <a:endParaRPr lang="en-US"/>
          </a:p>
        </p:txBody>
      </p:sp>
    </p:spTree>
    <p:extLst>
      <p:ext uri="{BB962C8B-B14F-4D97-AF65-F5344CB8AC3E}">
        <p14:creationId xmlns:p14="http://schemas.microsoft.com/office/powerpoint/2010/main" val="74331034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 compiler looks at</a:t>
            </a:r>
            <a:r>
              <a:rPr lang="en-US" sz="1800" baseline="0" dirty="0"/>
              <a:t> the code in your translation units and checks to make sure it’s valid C++ code. If there are any errors, the process will stop and the compiler reports the issues in your code.</a:t>
            </a:r>
          </a:p>
          <a:p>
            <a:r>
              <a:rPr lang="en-US" sz="1800" baseline="0" dirty="0"/>
              <a:t>[CLICK]</a:t>
            </a:r>
          </a:p>
          <a:p>
            <a:r>
              <a:rPr lang="en-US" sz="1800" baseline="0" dirty="0"/>
              <a:t>If there are no errors, the compiler will create what are called object files from your code and pass these off to the next stage of the build process.</a:t>
            </a:r>
          </a:p>
          <a:p>
            <a:r>
              <a:rPr lang="en-US" sz="1800" baseline="0" dirty="0"/>
              <a:t>[CLICK]</a:t>
            </a:r>
          </a:p>
          <a:p>
            <a:r>
              <a:rPr lang="en-US" sz="1800" baseline="0" dirty="0"/>
              <a:t>Object files contain machine code, instructions that our computer will understand.</a:t>
            </a:r>
          </a:p>
          <a:p>
            <a:r>
              <a:rPr lang="en-US" sz="1800" baseline="0" dirty="0"/>
              <a:t>[CLICK]</a:t>
            </a:r>
          </a:p>
          <a:p>
            <a:r>
              <a:rPr lang="en-US" sz="1800" baseline="0" dirty="0"/>
              <a:t>The code we write is higher level than this, and understandable by us. The compiling process is about converting from one form to another.</a:t>
            </a:r>
          </a:p>
          <a:p>
            <a:r>
              <a:rPr lang="en-US" sz="1800" baseline="0" dirty="0"/>
              <a:t>[CLICK]</a:t>
            </a:r>
          </a:p>
          <a:p>
            <a:r>
              <a:rPr lang="en-US" sz="1800" baseline="0" dirty="0"/>
              <a:t>In this example here, if we compiled a program made up of four .</a:t>
            </a:r>
            <a:r>
              <a:rPr lang="en-US" sz="1800" baseline="0" dirty="0" err="1"/>
              <a:t>cpp</a:t>
            </a:r>
            <a:r>
              <a:rPr lang="en-US" sz="1800" baseline="0" dirty="0"/>
              <a:t> files, the result would be four object files, with an extension of .obj. Some compilers may use the extension of obj, while others will create .o files. You don’t need to actually do anything with these files yourself, but the next stage of the build process will use them. It’s best to just leave them alone, and trust the build process will use them correctly.</a:t>
            </a:r>
          </a:p>
          <a:p>
            <a:pPr marL="0" marR="0">
              <a:lnSpc>
                <a:spcPct val="107000"/>
              </a:lnSpc>
              <a:spcBef>
                <a:spcPts val="0"/>
              </a:spcBef>
              <a:spcAft>
                <a:spcPts val="0"/>
              </a:spcAft>
            </a:pPr>
            <a:r>
              <a:rPr lang="en-US" sz="1800" b="1" dirty="0">
                <a:effectLst/>
                <a:latin typeface="Calibri" panose="020F0502020204030204" pitchFamily="34" charset="0"/>
                <a:ea typeface="Calibri" panose="020F0502020204030204" pitchFamily="34" charset="0"/>
                <a:cs typeface="Times New Roman" panose="02020603050405020304" pitchFamily="18" charset="0"/>
              </a:rPr>
              <a:t>[NEXT SLIDE]</a:t>
            </a:r>
          </a:p>
        </p:txBody>
      </p:sp>
      <p:sp>
        <p:nvSpPr>
          <p:cNvPr id="4" name="Slide Number Placeholder 3"/>
          <p:cNvSpPr>
            <a:spLocks noGrp="1"/>
          </p:cNvSpPr>
          <p:nvPr>
            <p:ph type="sldNum" sz="quarter" idx="5"/>
          </p:nvPr>
        </p:nvSpPr>
        <p:spPr/>
        <p:txBody>
          <a:bodyPr/>
          <a:lstStyle/>
          <a:p>
            <a:fld id="{E5037217-9793-4C9A-AF1C-443ACF2A3F9E}" type="slidenum">
              <a:rPr lang="en-US" smtClean="0"/>
              <a:t>6</a:t>
            </a:fld>
            <a:endParaRPr lang="en-US"/>
          </a:p>
        </p:txBody>
      </p:sp>
    </p:spTree>
    <p:extLst>
      <p:ext uri="{BB962C8B-B14F-4D97-AF65-F5344CB8AC3E}">
        <p14:creationId xmlns:p14="http://schemas.microsoft.com/office/powerpoint/2010/main" val="41332099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Compiler errors are</a:t>
            </a:r>
            <a:r>
              <a:rPr lang="en-US" sz="1800" baseline="0" dirty="0"/>
              <a:t> probably the most common errors you’ll encounter, especially as you’re just learning a new language. The compiler doesn’t understand what you’re asking it to do, and so it can’t proceed.</a:t>
            </a:r>
          </a:p>
          <a:p>
            <a:r>
              <a:rPr lang="en-US" sz="1800" baseline="0" dirty="0"/>
              <a:t>[CLICK]</a:t>
            </a:r>
          </a:p>
          <a:p>
            <a:r>
              <a:rPr lang="en-US" sz="1800" baseline="0" dirty="0"/>
              <a:t>If there are any errors in a translation unit, no object file will be created. </a:t>
            </a:r>
          </a:p>
          <a:p>
            <a:r>
              <a:rPr lang="en-US" sz="1800" baseline="0" dirty="0"/>
              <a:t>[CLICK]</a:t>
            </a:r>
          </a:p>
          <a:p>
            <a:r>
              <a:rPr lang="en-US" sz="1800" baseline="0" dirty="0"/>
              <a:t>If any translation units fail to compile, the build process stops will stop at this stage, and the linking stage won’t happen.</a:t>
            </a:r>
          </a:p>
          <a:p>
            <a:r>
              <a:rPr lang="en-US" sz="1800" baseline="0" dirty="0"/>
              <a:t>[CLICK]</a:t>
            </a:r>
          </a:p>
          <a:p>
            <a:r>
              <a:rPr lang="en-US" sz="1800" baseline="0" dirty="0"/>
              <a:t>For example, if we tried to combine two types that aren’t compatible, such as a string and an integer, we’d get a compiler error because such a conversion is impossible in C++. On a side note, some languages DO support this kind of conversion.</a:t>
            </a:r>
          </a:p>
          <a:p>
            <a:r>
              <a:rPr lang="en-US" sz="1800" baseline="0" dirty="0"/>
              <a:t>[CLICK]</a:t>
            </a:r>
          </a:p>
          <a:p>
            <a:r>
              <a:rPr lang="en-US" sz="1800" baseline="0" dirty="0"/>
              <a:t>Another example would be trying to call a function that requires two arguments, and only passing one. The function is expecting more information than we provided, and so it’ll generate an error here. It doesn’t know what to do to fill in the missing information, and fundamentally computers can’t guess. We can write software that can be trained to make assumptions or offer suggestions, but we don’t necessarily want that in our compiler.</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7</a:t>
            </a:fld>
            <a:endParaRPr lang="en-US"/>
          </a:p>
        </p:txBody>
      </p:sp>
    </p:spTree>
    <p:extLst>
      <p:ext uri="{BB962C8B-B14F-4D97-AF65-F5344CB8AC3E}">
        <p14:creationId xmlns:p14="http://schemas.microsoft.com/office/powerpoint/2010/main" val="33850782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The linking</a:t>
            </a:r>
            <a:r>
              <a:rPr lang="en-US" sz="1800" baseline="0" dirty="0"/>
              <a:t> stage is the last stage in the build process. The linker generates an executable from all of the object files that were generated from the previous stage.</a:t>
            </a:r>
          </a:p>
          <a:p>
            <a:r>
              <a:rPr lang="en-US" sz="1800" baseline="0" dirty="0"/>
              <a:t>[CLICK]</a:t>
            </a:r>
          </a:p>
          <a:p>
            <a:r>
              <a:rPr lang="en-US" sz="1800" baseline="0" dirty="0"/>
              <a:t>At this point we might still encounter errors, but the nature of these errors is a little bit different than what we might see in the previous step. Linker errors typically indicate that something in our code is missing. The code we DO have may be correct C++ code, but the linker is trying to make some connection to something that can’t be found. The errors that it generates as a result of this can sometimes be difficult to interpret, especially for people new to the language.</a:t>
            </a:r>
          </a:p>
          <a:p>
            <a:r>
              <a:rPr lang="en-US" sz="1800" baseline="0" dirty="0"/>
              <a:t>[CLICK]</a:t>
            </a:r>
          </a:p>
          <a:p>
            <a:r>
              <a:rPr lang="en-US" sz="1800" baseline="0" dirty="0"/>
              <a:t>As an example, look at these two errors. Essentially the code that was being built was missing some details of a function. Two different compilers were used to try and build the same code, and the same failure is reported differently.</a:t>
            </a:r>
          </a:p>
          <a:p>
            <a:r>
              <a:rPr lang="en-US" sz="1800" baseline="0" dirty="0"/>
              <a:t>[CLICK]</a:t>
            </a:r>
          </a:p>
          <a:p>
            <a:r>
              <a:rPr lang="en-US" sz="1800" baseline="0" dirty="0"/>
              <a:t>Part of the challenge of learning C++, or any language, is learning to understand how the language “talks” to you. Not all languages report errors in the same way!</a:t>
            </a:r>
          </a:p>
          <a:p>
            <a:r>
              <a:rPr lang="en-US" sz="1800" baseline="0" dirty="0"/>
              <a:t>[CLICK]</a:t>
            </a:r>
          </a:p>
          <a:p>
            <a:r>
              <a:rPr lang="en-US" sz="1800" baseline="0" dirty="0"/>
              <a:t>Even within C++ there are different compilers, and they may not all speak the same way even though the core language they focus on is the same. It’s not unlike two people speaking the same language but growing up in different states or countries, where the local dialect might be a little different!</a:t>
            </a:r>
            <a:endParaRPr lang="en-US" sz="1800" dirty="0"/>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8</a:t>
            </a:fld>
            <a:endParaRPr lang="en-US"/>
          </a:p>
        </p:txBody>
      </p:sp>
    </p:spTree>
    <p:extLst>
      <p:ext uri="{BB962C8B-B14F-4D97-AF65-F5344CB8AC3E}">
        <p14:creationId xmlns:p14="http://schemas.microsoft.com/office/powerpoint/2010/main" val="25336448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A compiler error means you have some invalid C++ code. Something is wrong with</a:t>
            </a:r>
            <a:r>
              <a:rPr lang="en-US" sz="1800" baseline="0" dirty="0"/>
              <a:t> your code syntactically.</a:t>
            </a:r>
          </a:p>
          <a:p>
            <a:r>
              <a:rPr lang="en-US" sz="1800" baseline="0" dirty="0"/>
              <a:t>[CLICK]</a:t>
            </a:r>
          </a:p>
          <a:p>
            <a:r>
              <a:rPr lang="en-US" sz="1800" baseline="0" dirty="0"/>
              <a:t>This could be something simple like a missing semi-colon… [CLICK] a small typo when calling a function or using a variable name… [CLICK] or maybe you tried passing the wrong information to a function. It was expecting a string, and you tried to give it a number instead.[CLICK]</a:t>
            </a:r>
          </a:p>
          <a:p>
            <a:r>
              <a:rPr lang="en-US" sz="1800" baseline="0" dirty="0"/>
              <a:t>Whatever the issue, you have code that isn’t correct C++.</a:t>
            </a:r>
          </a:p>
          <a:p>
            <a:r>
              <a:rPr lang="en-US" sz="1800" baseline="0" dirty="0"/>
              <a:t>[CLICK]</a:t>
            </a:r>
          </a:p>
          <a:p>
            <a:r>
              <a:rPr lang="en-US" sz="1800" baseline="0" dirty="0"/>
              <a:t>Linker errors on the other hand, indicate that something is missing from our code.</a:t>
            </a:r>
          </a:p>
          <a:p>
            <a:r>
              <a:rPr lang="en-US" sz="1800" baseline="0" dirty="0"/>
              <a:t>[CLICK]</a:t>
            </a:r>
          </a:p>
          <a:p>
            <a:r>
              <a:rPr lang="en-US" sz="1800" baseline="0" dirty="0"/>
              <a:t>The linker is trying to connect the dots between A and B… and B can’t be found anywhere. Sometimes we might have the thing that’s missing, or at least we THINK we do… but there could a typo or some small difference that prevents the linker from finding the EXACT thing that it needs. Computers deal in precision far greater than human beings, and we have to learn to be precise when working with them. We’ll see lots of examples of all of these issues as the semester progresses.</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fld id="{E5037217-9793-4C9A-AF1C-443ACF2A3F9E}" type="slidenum">
              <a:rPr lang="en-US" smtClean="0"/>
              <a:t>9</a:t>
            </a:fld>
            <a:endParaRPr lang="en-US"/>
          </a:p>
        </p:txBody>
      </p:sp>
    </p:spTree>
    <p:extLst>
      <p:ext uri="{BB962C8B-B14F-4D97-AF65-F5344CB8AC3E}">
        <p14:creationId xmlns:p14="http://schemas.microsoft.com/office/powerpoint/2010/main" val="8083335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800" dirty="0"/>
              <a:t>So</a:t>
            </a:r>
            <a:r>
              <a:rPr lang="en-US" sz="1800" baseline="0" dirty="0"/>
              <a:t> all of this talk of building a program might seem like a lot of little minutiae, trivial details, and isn’t as exciting as just diving right in and writing code. Why am I spending so much time talking about this!?</a:t>
            </a:r>
          </a:p>
          <a:p>
            <a:r>
              <a:rPr lang="en-US" sz="1800" baseline="0" dirty="0"/>
              <a:t>[CLICK]</a:t>
            </a:r>
          </a:p>
          <a:p>
            <a:r>
              <a:rPr lang="en-US" sz="1800" baseline="0" dirty="0"/>
              <a:t>The way we ultimately write C++ code revolves around this build process. We have to conform to this process, otherwise our code won’t build properly. We won’t even get to run our code and see if it does what we want it to! It’s like trying to drive a car that’s still sitting on the assembly line because something when wrong during the manufacturing process!</a:t>
            </a:r>
          </a:p>
          <a:p>
            <a:r>
              <a:rPr lang="en-US" sz="1800" baseline="0" dirty="0"/>
              <a:t>[CLICK]</a:t>
            </a:r>
          </a:p>
          <a:p>
            <a:r>
              <a:rPr lang="en-US" sz="1800" baseline="0" dirty="0"/>
              <a:t>C++, like any language, has a lot of rules we have to follow.</a:t>
            </a:r>
          </a:p>
          <a:p>
            <a:r>
              <a:rPr lang="en-US" sz="1800" baseline="0" dirty="0"/>
              <a:t>[CLICK]</a:t>
            </a:r>
          </a:p>
          <a:p>
            <a:r>
              <a:rPr lang="en-US" sz="1800" baseline="0" dirty="0"/>
              <a:t>However, it also has a lot of unofficial rules, guidelines that are probably a good idea to follow. Whether you choose to adhere to these “best practices” or not is up to you, but most of the time it’s a good idea to do so. They exist for a reason. C++ doesn’t always hold your hand and tell you exactly what to do. It gives you tools, and room to work, and it’s up to you to figure good ways to go about that.</a:t>
            </a:r>
          </a:p>
          <a:p>
            <a:r>
              <a:rPr lang="en-US" sz="1800" baseline="0" dirty="0"/>
              <a:t>[CLICK]</a:t>
            </a:r>
          </a:p>
          <a:p>
            <a:r>
              <a:rPr lang="en-US" sz="1800" baseline="0" dirty="0"/>
              <a:t>There’s a big difference between syntax and style in programming.</a:t>
            </a:r>
          </a:p>
          <a:p>
            <a:r>
              <a:rPr lang="en-US" sz="1800" baseline="0" dirty="0"/>
              <a:t>[CLICK]</a:t>
            </a:r>
          </a:p>
          <a:p>
            <a:r>
              <a:rPr lang="en-US" sz="1800" baseline="0" dirty="0"/>
              <a:t>If the syntax of your code is wrong, it won’t compile, and you won’t have a program to run. The rules for syntax are clearly defined, and there is an exact explanation for what you’re doing wrong. (Even if that explanation is sometimes difficult to understand, it’s there!)</a:t>
            </a:r>
          </a:p>
          <a:p>
            <a:r>
              <a:rPr lang="en-US" sz="1800" baseline="0" dirty="0"/>
              <a:t>[CLICK]</a:t>
            </a:r>
          </a:p>
          <a:p>
            <a:r>
              <a:rPr lang="en-US" sz="1800" baseline="0" dirty="0"/>
              <a:t>If you have bad style, your code might just be messy. Trying to take shortcuts and the easy way out can end up causing more trouble than it’s worth! This can be especially bad if you’re working with others. Taking a little bit of time to keep things clean for everyone’s benefit is a good habit to develop.</a:t>
            </a:r>
          </a:p>
          <a:p>
            <a:pPr marL="0" marR="0">
              <a:lnSpc>
                <a:spcPct val="107000"/>
              </a:lnSpc>
              <a:spcBef>
                <a:spcPts val="0"/>
              </a:spcBef>
              <a:spcAft>
                <a:spcPts val="0"/>
              </a:spcAft>
            </a:pPr>
            <a:r>
              <a:rPr lang="en-US" sz="1800" b="1" dirty="0">
                <a:solidFill>
                  <a:srgbClr val="000000"/>
                </a:solidFill>
                <a:effectLst/>
                <a:latin typeface="Calibri" panose="020F0502020204030204" pitchFamily="34" charset="0"/>
                <a:ea typeface="Times New Roman" panose="02020603050405020304" pitchFamily="18" charset="0"/>
                <a:cs typeface="Calibri" panose="020F0502020204030204" pitchFamily="34" charset="0"/>
              </a:rPr>
              <a:t>[NEXT SLIDE]</a:t>
            </a:r>
            <a:endParaRPr lang="en-US" sz="1800" b="1" dirty="0">
              <a:effectLst/>
              <a:latin typeface="Calibri" panose="020F0502020204030204" pitchFamily="34" charset="0"/>
              <a:ea typeface="Calibri" panose="020F0502020204030204" pitchFamily="34" charset="0"/>
              <a:cs typeface="Times New Roman" panose="02020603050405020304" pitchFamily="18" charset="0"/>
            </a:endParaRPr>
          </a:p>
          <a:p>
            <a:endParaRPr lang="en-US" dirty="0"/>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E5037217-9793-4C9A-AF1C-443ACF2A3F9E}"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1636033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in Title with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9FC132-0E5D-0448-B7F8-5FB5B10DC6A3}"/>
              </a:ext>
            </a:extLst>
          </p:cNvPr>
          <p:cNvSpPr>
            <a:spLocks noGrp="1"/>
          </p:cNvSpPr>
          <p:nvPr>
            <p:ph type="title"/>
          </p:nvPr>
        </p:nvSpPr>
        <p:spPr>
          <a:xfrm>
            <a:off x="6705599" y="2044183"/>
            <a:ext cx="4453468" cy="424732"/>
          </a:xfrm>
        </p:spPr>
        <p:txBody>
          <a:bodyPr wrap="square">
            <a:spAutoFit/>
          </a:bodyPr>
          <a:lstStyle>
            <a:lvl1pPr>
              <a:defRPr sz="2400" b="1">
                <a:solidFill>
                  <a:schemeClr val="accent1"/>
                </a:solidFill>
              </a:defRPr>
            </a:lvl1pPr>
          </a:lstStyle>
          <a:p>
            <a:r>
              <a:rPr lang="en-US"/>
              <a:t>Click to edit Master title style</a:t>
            </a:r>
          </a:p>
        </p:txBody>
      </p:sp>
      <p:sp>
        <p:nvSpPr>
          <p:cNvPr id="4" name="Text Placeholder 3">
            <a:extLst>
              <a:ext uri="{FF2B5EF4-FFF2-40B4-BE49-F238E27FC236}">
                <a16:creationId xmlns:a16="http://schemas.microsoft.com/office/drawing/2014/main" id="{63B1C768-A4B3-9447-9428-2C5A13E29BC5}"/>
              </a:ext>
            </a:extLst>
          </p:cNvPr>
          <p:cNvSpPr>
            <a:spLocks noGrp="1"/>
          </p:cNvSpPr>
          <p:nvPr>
            <p:ph type="body" sz="quarter" idx="10"/>
          </p:nvPr>
        </p:nvSpPr>
        <p:spPr>
          <a:xfrm>
            <a:off x="6705600" y="2873928"/>
            <a:ext cx="4453468" cy="1920526"/>
          </a:xfrm>
        </p:spPr>
        <p:txBody>
          <a:bodyPr wrap="square">
            <a:spAutoFit/>
          </a:bodyPr>
          <a:lstStyle>
            <a:lvl1pPr marL="0" indent="0">
              <a:buNone/>
              <a:defRPr sz="4400" b="1">
                <a:solidFill>
                  <a:schemeClr val="bg1"/>
                </a:solidFill>
              </a:defRPr>
            </a:lvl1pPr>
          </a:lstStyle>
          <a:p>
            <a:pPr lvl="0"/>
            <a:r>
              <a:rPr lang="en-US" dirty="0"/>
              <a:t>Click to edit Master text styles</a:t>
            </a:r>
          </a:p>
        </p:txBody>
      </p:sp>
    </p:spTree>
    <p:extLst>
      <p:ext uri="{BB962C8B-B14F-4D97-AF65-F5344CB8AC3E}">
        <p14:creationId xmlns:p14="http://schemas.microsoft.com/office/powerpoint/2010/main" val="18837053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Left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04E22E-3C1F-1845-92E7-46E42611412C}"/>
              </a:ext>
            </a:extLst>
          </p:cNvPr>
          <p:cNvSpPr>
            <a:spLocks noGrp="1"/>
          </p:cNvSpPr>
          <p:nvPr>
            <p:ph type="title" hasCustomPrompt="1"/>
          </p:nvPr>
        </p:nvSpPr>
        <p:spPr>
          <a:xfrm>
            <a:off x="612648" y="555163"/>
            <a:ext cx="6576502" cy="1144929"/>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14" name="Text Placeholder 13">
            <a:extLst>
              <a:ext uri="{FF2B5EF4-FFF2-40B4-BE49-F238E27FC236}">
                <a16:creationId xmlns:a16="http://schemas.microsoft.com/office/drawing/2014/main" id="{940F6D60-19CA-004E-A03C-8C4F404344C5}"/>
              </a:ext>
            </a:extLst>
          </p:cNvPr>
          <p:cNvSpPr>
            <a:spLocks noGrp="1"/>
          </p:cNvSpPr>
          <p:nvPr>
            <p:ph type="body" sz="quarter" idx="10"/>
          </p:nvPr>
        </p:nvSpPr>
        <p:spPr>
          <a:xfrm>
            <a:off x="612353" y="1490347"/>
            <a:ext cx="6576825" cy="461665"/>
          </a:xfrm>
        </p:spPr>
        <p:txBody>
          <a:bodyPr wrap="square">
            <a:spAutoFit/>
          </a:bodyPr>
          <a:lstStyle>
            <a:lvl1pPr marL="0" indent="0">
              <a:lnSpc>
                <a:spcPct val="100000"/>
              </a:lnSpc>
              <a:buNone/>
              <a:defRPr sz="2400">
                <a:solidFill>
                  <a:schemeClr val="tx1"/>
                </a:solidFill>
              </a:defRPr>
            </a:lvl1pPr>
          </a:lstStyle>
          <a:p>
            <a:pPr lvl="0"/>
            <a:r>
              <a:rPr lang="en-US" dirty="0"/>
              <a:t>Click to edit Master text styles</a:t>
            </a:r>
          </a:p>
        </p:txBody>
      </p:sp>
      <p:sp>
        <p:nvSpPr>
          <p:cNvPr id="6" name="Content Placeholder 5">
            <a:extLst>
              <a:ext uri="{FF2B5EF4-FFF2-40B4-BE49-F238E27FC236}">
                <a16:creationId xmlns:a16="http://schemas.microsoft.com/office/drawing/2014/main" id="{57BFEAA9-9F7D-AC46-A87D-10F7A95429CE}"/>
              </a:ext>
            </a:extLst>
          </p:cNvPr>
          <p:cNvSpPr>
            <a:spLocks noGrp="1"/>
          </p:cNvSpPr>
          <p:nvPr>
            <p:ph sz="quarter" idx="12"/>
          </p:nvPr>
        </p:nvSpPr>
        <p:spPr>
          <a:xfrm>
            <a:off x="7539293" y="0"/>
            <a:ext cx="4652707" cy="6858000"/>
          </a:xfr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02068F50-F365-8F42-A8E7-9332BC17545C}"/>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085721657"/>
      </p:ext>
    </p:extLst>
  </p:cSld>
  <p:clrMapOvr>
    <a:masterClrMapping/>
  </p:clrMapOvr>
  <p:extLst>
    <p:ext uri="{DCECCB84-F9BA-43D5-87BE-67443E8EF086}">
      <p15:sldGuideLst xmlns:p15="http://schemas.microsoft.com/office/powerpoint/2012/main">
        <p15:guide id="1" orient="horz" pos="1008">
          <p15:clr>
            <a:srgbClr val="FBAE40"/>
          </p15:clr>
        </p15:guide>
        <p15:guide id="2" orient="horz" pos="3888">
          <p15:clr>
            <a:srgbClr val="FBAE40"/>
          </p15:clr>
        </p15:guide>
        <p15:guide id="3" orient="horz" pos="3600">
          <p15:clr>
            <a:srgbClr val="FBAE40"/>
          </p15:clr>
        </p15:guide>
        <p15:guide id="4" pos="384"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Slide No Subheading">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51A63F-9383-0F4E-8C85-2A6023952B2E}"/>
              </a:ext>
            </a:extLst>
          </p:cNvPr>
          <p:cNvSpPr>
            <a:spLocks noGrp="1"/>
          </p:cNvSpPr>
          <p:nvPr>
            <p:ph type="title"/>
          </p:nvPr>
        </p:nvSpPr>
        <p:spPr>
          <a:xfrm>
            <a:off x="6705600" y="2468737"/>
            <a:ext cx="4453468" cy="1920526"/>
          </a:xfrm>
        </p:spPr>
        <p:txBody>
          <a:bodyPr wrap="square">
            <a:spAutoFit/>
          </a:bodyPr>
          <a:lstStyle>
            <a:lvl1pPr>
              <a:defRPr b="1">
                <a:solidFill>
                  <a:schemeClr val="bg1"/>
                </a:solidFill>
              </a:defRPr>
            </a:lvl1pPr>
          </a:lstStyle>
          <a:p>
            <a:r>
              <a:rPr lang="en-US"/>
              <a:t>Click to edit Master title style</a:t>
            </a:r>
          </a:p>
        </p:txBody>
      </p:sp>
    </p:spTree>
    <p:extLst>
      <p:ext uri="{BB962C8B-B14F-4D97-AF65-F5344CB8AC3E}">
        <p14:creationId xmlns:p14="http://schemas.microsoft.com/office/powerpoint/2010/main" val="355699177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Main Content Subheadin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1509" y="555163"/>
            <a:ext cx="10885166" cy="618631"/>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7" name="Content Placeholder 6">
            <a:extLst>
              <a:ext uri="{FF2B5EF4-FFF2-40B4-BE49-F238E27FC236}">
                <a16:creationId xmlns:a16="http://schemas.microsoft.com/office/drawing/2014/main" id="{7CA9073F-14F8-A54F-8D92-EB75803785D7}"/>
              </a:ext>
            </a:extLst>
          </p:cNvPr>
          <p:cNvSpPr>
            <a:spLocks noGrp="1"/>
          </p:cNvSpPr>
          <p:nvPr>
            <p:ph sz="quarter" idx="12"/>
          </p:nvPr>
        </p:nvSpPr>
        <p:spPr>
          <a:xfrm>
            <a:off x="611189" y="2100749"/>
            <a:ext cx="10885166" cy="3784576"/>
          </a:xfrm>
        </p:spPr>
        <p:txBody>
          <a:bodyPr/>
          <a:lstStyle>
            <a:lvl1pPr marL="0" indent="0">
              <a:lnSpc>
                <a:spcPct val="100000"/>
              </a:lnSpc>
              <a:buNone/>
              <a:defRPr sz="2400"/>
            </a:lvl1pPr>
            <a:lvl2pPr marL="457200" indent="0">
              <a:buNone/>
              <a:defRPr sz="2400"/>
            </a:lvl2pPr>
            <a:lvl3pPr>
              <a:defRPr sz="2400"/>
            </a:lvl3pPr>
            <a:lvl4pPr>
              <a:defRPr sz="2400"/>
            </a:lvl4pPr>
            <a:lvl5pPr>
              <a:defRPr sz="2400"/>
            </a:lvl5pPr>
          </a:lstStyle>
          <a:p>
            <a:pPr lvl="0"/>
            <a:r>
              <a:rPr lang="en-US" dirty="0"/>
              <a:t>Click to edit Master text styles</a:t>
            </a:r>
          </a:p>
        </p:txBody>
      </p:sp>
      <p:sp>
        <p:nvSpPr>
          <p:cNvPr id="5" name="Text Placeholder 3">
            <a:extLst>
              <a:ext uri="{FF2B5EF4-FFF2-40B4-BE49-F238E27FC236}">
                <a16:creationId xmlns:a16="http://schemas.microsoft.com/office/drawing/2014/main" id="{D13E7A50-B455-9B44-90F6-FD6B66816F9C}"/>
              </a:ext>
            </a:extLst>
          </p:cNvPr>
          <p:cNvSpPr>
            <a:spLocks noGrp="1"/>
          </p:cNvSpPr>
          <p:nvPr>
            <p:ph type="body" sz="quarter" idx="13"/>
          </p:nvPr>
        </p:nvSpPr>
        <p:spPr>
          <a:xfrm>
            <a:off x="610869" y="1173794"/>
            <a:ext cx="10885486" cy="480131"/>
          </a:xfrm>
        </p:spPr>
        <p:txBody>
          <a:bodyPr>
            <a:spAutoFit/>
          </a:bodyPr>
          <a:lstStyle>
            <a:lvl1pPr marL="0" indent="0">
              <a:buNone/>
              <a:defRPr sz="2800" b="1">
                <a:solidFill>
                  <a:schemeClr val="tx2"/>
                </a:solidFill>
                <a:latin typeface="+mj-lt"/>
              </a:defRPr>
            </a:lvl1pPr>
            <a:lvl2pPr marL="457200" indent="0">
              <a:buNone/>
              <a:defRPr/>
            </a:lvl2pPr>
          </a:lstStyle>
          <a:p>
            <a:pPr lvl="0"/>
            <a:r>
              <a:rPr lang="en-US" dirty="0"/>
              <a:t>Click to edit Master text styles</a:t>
            </a:r>
          </a:p>
        </p:txBody>
      </p:sp>
      <p:sp>
        <p:nvSpPr>
          <p:cNvPr id="9" name="Rectangle 8">
            <a:extLst>
              <a:ext uri="{FF2B5EF4-FFF2-40B4-BE49-F238E27FC236}">
                <a16:creationId xmlns:a16="http://schemas.microsoft.com/office/drawing/2014/main" id="{2DFBDBA5-01B5-1843-AA76-0CD34C31D0EA}"/>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7518344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On Screen Right">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3EA48C2-9DC9-7540-A47D-CD5D8D42EEC8}"/>
              </a:ext>
            </a:extLst>
          </p:cNvPr>
          <p:cNvSpPr/>
          <p:nvPr userDrawn="1"/>
        </p:nvSpPr>
        <p:spPr>
          <a:xfrm>
            <a:off x="-6094" y="0"/>
            <a:ext cx="537362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 Placeholder 13">
            <a:extLst>
              <a:ext uri="{FF2B5EF4-FFF2-40B4-BE49-F238E27FC236}">
                <a16:creationId xmlns:a16="http://schemas.microsoft.com/office/drawing/2014/main" id="{E34C0AEB-9480-2C43-9659-F5F9B0444EB0}"/>
              </a:ext>
            </a:extLst>
          </p:cNvPr>
          <p:cNvSpPr>
            <a:spLocks noGrp="1"/>
          </p:cNvSpPr>
          <p:nvPr>
            <p:ph type="body" sz="quarter" idx="10"/>
          </p:nvPr>
        </p:nvSpPr>
        <p:spPr>
          <a:xfrm>
            <a:off x="611509" y="557784"/>
            <a:ext cx="4138416" cy="1671227"/>
          </a:xfrm>
        </p:spPr>
        <p:txBody>
          <a:bodyPr wrap="square">
            <a:spAutoFit/>
          </a:bodyPr>
          <a:lstStyle>
            <a:lvl1pPr marL="0" indent="0">
              <a:buNone/>
              <a:defRPr sz="3800" b="1">
                <a:solidFill>
                  <a:schemeClr val="bg1"/>
                </a:solidFill>
                <a:latin typeface="+mj-lt"/>
              </a:defRPr>
            </a:lvl1pPr>
          </a:lstStyle>
          <a:p>
            <a:pPr lvl="0"/>
            <a:r>
              <a:rPr lang="en-US" dirty="0"/>
              <a:t>Click to edit Master text styles</a:t>
            </a:r>
          </a:p>
        </p:txBody>
      </p:sp>
      <p:sp>
        <p:nvSpPr>
          <p:cNvPr id="3" name="Content Placeholder 2">
            <a:extLst>
              <a:ext uri="{FF2B5EF4-FFF2-40B4-BE49-F238E27FC236}">
                <a16:creationId xmlns:a16="http://schemas.microsoft.com/office/drawing/2014/main" id="{2E6F85BA-6CF2-2C43-BDFD-92E9564D6C47}"/>
              </a:ext>
            </a:extLst>
          </p:cNvPr>
          <p:cNvSpPr>
            <a:spLocks noGrp="1"/>
          </p:cNvSpPr>
          <p:nvPr>
            <p:ph sz="quarter" idx="12"/>
          </p:nvPr>
        </p:nvSpPr>
        <p:spPr>
          <a:xfrm>
            <a:off x="612648" y="1492969"/>
            <a:ext cx="4138416" cy="4745916"/>
          </a:xfrm>
        </p:spPr>
        <p:txBody>
          <a:bodyPr>
            <a:normAutofit/>
          </a:bodyPr>
          <a:lstStyle>
            <a:lvl1pPr marL="0" indent="0">
              <a:lnSpc>
                <a:spcPct val="100000"/>
              </a:lnSpc>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dirty="0"/>
              <a:t>Click to edit Master text styles</a:t>
            </a:r>
          </a:p>
        </p:txBody>
      </p:sp>
      <p:sp>
        <p:nvSpPr>
          <p:cNvPr id="11" name="Rectangle 10">
            <a:extLst>
              <a:ext uri="{FF2B5EF4-FFF2-40B4-BE49-F238E27FC236}">
                <a16:creationId xmlns:a16="http://schemas.microsoft.com/office/drawing/2014/main" id="{50B5EB37-E44E-E548-83BE-E64CAAA6E2D5}"/>
              </a:ext>
            </a:extLst>
          </p:cNvPr>
          <p:cNvSpPr/>
          <p:nvPr userDrawn="1"/>
        </p:nvSpPr>
        <p:spPr>
          <a:xfrm>
            <a:off x="5367528" y="0"/>
            <a:ext cx="5819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4971841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On Screen Left Subheadin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1AB8289-F30E-A840-BEA9-F58E36247AD4}"/>
              </a:ext>
            </a:extLst>
          </p:cNvPr>
          <p:cNvSpPr/>
          <p:nvPr userDrawn="1"/>
        </p:nvSpPr>
        <p:spPr>
          <a:xfrm>
            <a:off x="6818378" y="0"/>
            <a:ext cx="5373622"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13">
            <a:extLst>
              <a:ext uri="{FF2B5EF4-FFF2-40B4-BE49-F238E27FC236}">
                <a16:creationId xmlns:a16="http://schemas.microsoft.com/office/drawing/2014/main" id="{B593E99A-E240-BA4C-A504-49BF234B97E8}"/>
              </a:ext>
            </a:extLst>
          </p:cNvPr>
          <p:cNvSpPr>
            <a:spLocks noGrp="1"/>
          </p:cNvSpPr>
          <p:nvPr>
            <p:ph type="body" sz="quarter" idx="10"/>
          </p:nvPr>
        </p:nvSpPr>
        <p:spPr>
          <a:xfrm>
            <a:off x="7435981" y="557784"/>
            <a:ext cx="4138416" cy="1671227"/>
          </a:xfrm>
        </p:spPr>
        <p:txBody>
          <a:bodyPr wrap="square">
            <a:spAutoFit/>
          </a:bodyPr>
          <a:lstStyle>
            <a:lvl1pPr marL="0" indent="0">
              <a:buNone/>
              <a:defRPr sz="3800" b="1">
                <a:solidFill>
                  <a:schemeClr val="bg1"/>
                </a:solidFill>
                <a:latin typeface="+mj-lt"/>
              </a:defRPr>
            </a:lvl1pPr>
          </a:lstStyle>
          <a:p>
            <a:pPr lvl="0"/>
            <a:r>
              <a:rPr lang="en-US" dirty="0"/>
              <a:t>Click to edit Master text styles</a:t>
            </a:r>
          </a:p>
        </p:txBody>
      </p:sp>
      <p:sp>
        <p:nvSpPr>
          <p:cNvPr id="6" name="Content Placeholder 2">
            <a:extLst>
              <a:ext uri="{FF2B5EF4-FFF2-40B4-BE49-F238E27FC236}">
                <a16:creationId xmlns:a16="http://schemas.microsoft.com/office/drawing/2014/main" id="{F9F46DB7-2631-1948-84D8-5975D339DF19}"/>
              </a:ext>
            </a:extLst>
          </p:cNvPr>
          <p:cNvSpPr>
            <a:spLocks noGrp="1"/>
          </p:cNvSpPr>
          <p:nvPr>
            <p:ph sz="quarter" idx="12"/>
          </p:nvPr>
        </p:nvSpPr>
        <p:spPr>
          <a:xfrm>
            <a:off x="7435981" y="2047606"/>
            <a:ext cx="4138416" cy="4252610"/>
          </a:xfrm>
        </p:spPr>
        <p:txBody>
          <a:bodyPr>
            <a:normAutofit/>
          </a:bodyPr>
          <a:lstStyle>
            <a:lvl1pPr marL="0" indent="0">
              <a:lnSpc>
                <a:spcPct val="100000"/>
              </a:lnSpc>
              <a:buNone/>
              <a:defRPr sz="2400">
                <a:solidFill>
                  <a:schemeClr val="bg1"/>
                </a:solidFill>
              </a:defRPr>
            </a:lvl1pPr>
            <a:lvl2pPr marL="457200" indent="0">
              <a:buNone/>
              <a:defRPr sz="2400">
                <a:solidFill>
                  <a:schemeClr val="bg1"/>
                </a:solidFill>
              </a:defRPr>
            </a:lvl2pPr>
            <a:lvl3pPr marL="914400" indent="0">
              <a:buNone/>
              <a:defRPr sz="2400">
                <a:solidFill>
                  <a:schemeClr val="bg1"/>
                </a:solidFill>
              </a:defRPr>
            </a:lvl3pPr>
            <a:lvl4pPr marL="1371600" indent="0">
              <a:buNone/>
              <a:defRPr sz="2400">
                <a:solidFill>
                  <a:schemeClr val="bg1"/>
                </a:solidFill>
              </a:defRPr>
            </a:lvl4pPr>
            <a:lvl5pPr marL="1828800" indent="0">
              <a:buNone/>
              <a:defRPr sz="2400">
                <a:solidFill>
                  <a:schemeClr val="bg1"/>
                </a:solidFill>
              </a:defRPr>
            </a:lvl5pPr>
          </a:lstStyle>
          <a:p>
            <a:pPr lvl="0"/>
            <a:r>
              <a:rPr lang="en-US" dirty="0"/>
              <a:t>Click to edit Master text styles</a:t>
            </a:r>
          </a:p>
        </p:txBody>
      </p:sp>
      <p:sp>
        <p:nvSpPr>
          <p:cNvPr id="7" name="Text Placeholder 3">
            <a:extLst>
              <a:ext uri="{FF2B5EF4-FFF2-40B4-BE49-F238E27FC236}">
                <a16:creationId xmlns:a16="http://schemas.microsoft.com/office/drawing/2014/main" id="{45FAD2FB-1FA8-394B-A59E-F7572AF39BBA}"/>
              </a:ext>
            </a:extLst>
          </p:cNvPr>
          <p:cNvSpPr>
            <a:spLocks noGrp="1"/>
          </p:cNvSpPr>
          <p:nvPr>
            <p:ph type="body" sz="quarter" idx="14"/>
          </p:nvPr>
        </p:nvSpPr>
        <p:spPr>
          <a:xfrm>
            <a:off x="7435980" y="1567475"/>
            <a:ext cx="4138416" cy="867930"/>
          </a:xfrm>
        </p:spPr>
        <p:txBody>
          <a:bodyPr wrap="square">
            <a:spAutoFit/>
          </a:bodyPr>
          <a:lstStyle>
            <a:lvl1pPr marL="0" indent="0">
              <a:buNone/>
              <a:defRPr sz="2800" b="1">
                <a:solidFill>
                  <a:schemeClr val="bg1"/>
                </a:solidFill>
                <a:latin typeface="+mj-lt"/>
              </a:defRPr>
            </a:lvl1pPr>
            <a:lvl2pPr marL="457200" indent="0">
              <a:buNone/>
              <a:defRPr/>
            </a:lvl2pPr>
          </a:lstStyle>
          <a:p>
            <a:pPr lvl="0"/>
            <a:r>
              <a:rPr lang="en-US" dirty="0"/>
              <a:t>Click to edit Master text styles</a:t>
            </a:r>
          </a:p>
        </p:txBody>
      </p:sp>
      <p:sp>
        <p:nvSpPr>
          <p:cNvPr id="8" name="Rectangle 7">
            <a:extLst>
              <a:ext uri="{FF2B5EF4-FFF2-40B4-BE49-F238E27FC236}">
                <a16:creationId xmlns:a16="http://schemas.microsoft.com/office/drawing/2014/main" id="{F8BA8506-0187-014C-A567-D00672AD6C67}"/>
              </a:ext>
            </a:extLst>
          </p:cNvPr>
          <p:cNvSpPr/>
          <p:nvPr userDrawn="1"/>
        </p:nvSpPr>
        <p:spPr>
          <a:xfrm>
            <a:off x="6757139" y="0"/>
            <a:ext cx="5819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4609506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omparison Subheadin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69AE6FB2-9534-B545-9B9E-F8DA2C4C1B97}"/>
              </a:ext>
            </a:extLst>
          </p:cNvPr>
          <p:cNvSpPr/>
          <p:nvPr userDrawn="1"/>
        </p:nvSpPr>
        <p:spPr>
          <a:xfrm>
            <a:off x="0" y="1851598"/>
            <a:ext cx="12192000" cy="4073714"/>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333032"/>
              </a:solidFill>
            </a:endParaRPr>
          </a:p>
        </p:txBody>
      </p:sp>
      <p:sp>
        <p:nvSpPr>
          <p:cNvPr id="13" name="Text Placeholder 13">
            <a:extLst>
              <a:ext uri="{FF2B5EF4-FFF2-40B4-BE49-F238E27FC236}">
                <a16:creationId xmlns:a16="http://schemas.microsoft.com/office/drawing/2014/main" id="{8249D3FC-6680-5445-9458-C9D7CB07256E}"/>
              </a:ext>
            </a:extLst>
          </p:cNvPr>
          <p:cNvSpPr>
            <a:spLocks noGrp="1"/>
          </p:cNvSpPr>
          <p:nvPr>
            <p:ph type="body" sz="quarter" idx="10" hasCustomPrompt="1"/>
          </p:nvPr>
        </p:nvSpPr>
        <p:spPr>
          <a:xfrm>
            <a:off x="611509" y="2063383"/>
            <a:ext cx="5180480" cy="867930"/>
          </a:xfrm>
        </p:spPr>
        <p:txBody>
          <a:bodyPr wrap="square">
            <a:spAutoFit/>
          </a:bodyPr>
          <a:lstStyle>
            <a:lvl1pPr marL="0" indent="0" algn="ctr">
              <a:buNone/>
              <a:defRPr sz="2800" b="1">
                <a:solidFill>
                  <a:schemeClr val="accent1"/>
                </a:solidFill>
                <a:latin typeface="+mj-lt"/>
              </a:defRPr>
            </a:lvl1pPr>
          </a:lstStyle>
          <a:p>
            <a:pPr lvl="0"/>
            <a:r>
              <a:rPr lang="en-US" dirty="0"/>
              <a:t>CLICK TO EDIT MASTER TEXT STYLES</a:t>
            </a:r>
          </a:p>
        </p:txBody>
      </p:sp>
      <p:sp>
        <p:nvSpPr>
          <p:cNvPr id="15" name="Text Placeholder 13">
            <a:extLst>
              <a:ext uri="{FF2B5EF4-FFF2-40B4-BE49-F238E27FC236}">
                <a16:creationId xmlns:a16="http://schemas.microsoft.com/office/drawing/2014/main" id="{DE4B85FF-09F7-824B-9470-9832D47F6C28}"/>
              </a:ext>
            </a:extLst>
          </p:cNvPr>
          <p:cNvSpPr>
            <a:spLocks noGrp="1"/>
          </p:cNvSpPr>
          <p:nvPr>
            <p:ph type="body" sz="quarter" idx="11"/>
          </p:nvPr>
        </p:nvSpPr>
        <p:spPr>
          <a:xfrm>
            <a:off x="611508" y="2585392"/>
            <a:ext cx="5180480" cy="424732"/>
          </a:xfrm>
        </p:spPr>
        <p:txBody>
          <a:bodyPr wrap="square">
            <a:spAutoFit/>
          </a:bodyPr>
          <a:lstStyle>
            <a:lvl1pPr marL="0" indent="0" algn="ctr">
              <a:buNone/>
              <a:defRPr sz="2400">
                <a:solidFill>
                  <a:schemeClr val="bg1"/>
                </a:solidFill>
              </a:defRPr>
            </a:lvl1pPr>
          </a:lstStyle>
          <a:p>
            <a:pPr lvl="0"/>
            <a:r>
              <a:rPr lang="en-US" dirty="0"/>
              <a:t>Click to edit Master text styles</a:t>
            </a:r>
          </a:p>
        </p:txBody>
      </p:sp>
      <p:sp>
        <p:nvSpPr>
          <p:cNvPr id="7" name="Title 1">
            <a:extLst>
              <a:ext uri="{FF2B5EF4-FFF2-40B4-BE49-F238E27FC236}">
                <a16:creationId xmlns:a16="http://schemas.microsoft.com/office/drawing/2014/main" id="{6BF0EBCF-B757-5044-BDFC-D0758AC4BC6A}"/>
              </a:ext>
            </a:extLst>
          </p:cNvPr>
          <p:cNvSpPr>
            <a:spLocks noGrp="1"/>
          </p:cNvSpPr>
          <p:nvPr>
            <p:ph type="title" hasCustomPrompt="1"/>
          </p:nvPr>
        </p:nvSpPr>
        <p:spPr>
          <a:xfrm>
            <a:off x="611509" y="557784"/>
            <a:ext cx="10885166" cy="618631"/>
          </a:xfrm>
        </p:spPr>
        <p:txBody>
          <a:bodyPr wrap="square" anchor="t" anchorCtr="0">
            <a:spAutoFit/>
          </a:bodyPr>
          <a:lstStyle>
            <a:lvl1pPr algn="l">
              <a:defRPr sz="3800" b="1">
                <a:solidFill>
                  <a:schemeClr val="tx2"/>
                </a:solidFill>
              </a:defRPr>
            </a:lvl1pPr>
          </a:lstStyle>
          <a:p>
            <a:r>
              <a:rPr lang="en-US" dirty="0"/>
              <a:t>Click To Edit Master Title Style</a:t>
            </a:r>
          </a:p>
        </p:txBody>
      </p:sp>
      <p:sp>
        <p:nvSpPr>
          <p:cNvPr id="12" name="Text Placeholder 13">
            <a:extLst>
              <a:ext uri="{FF2B5EF4-FFF2-40B4-BE49-F238E27FC236}">
                <a16:creationId xmlns:a16="http://schemas.microsoft.com/office/drawing/2014/main" id="{97C4E894-74AD-7743-9A79-16E7D7C32AEF}"/>
              </a:ext>
            </a:extLst>
          </p:cNvPr>
          <p:cNvSpPr>
            <a:spLocks noGrp="1"/>
          </p:cNvSpPr>
          <p:nvPr>
            <p:ph type="body" sz="quarter" idx="12" hasCustomPrompt="1"/>
          </p:nvPr>
        </p:nvSpPr>
        <p:spPr>
          <a:xfrm>
            <a:off x="6316195" y="2063383"/>
            <a:ext cx="5180480" cy="867930"/>
          </a:xfrm>
        </p:spPr>
        <p:txBody>
          <a:bodyPr wrap="square">
            <a:spAutoFit/>
          </a:bodyPr>
          <a:lstStyle>
            <a:lvl1pPr marL="0" indent="0" algn="ctr">
              <a:buNone/>
              <a:defRPr sz="2800" b="1">
                <a:solidFill>
                  <a:schemeClr val="accent1"/>
                </a:solidFill>
                <a:latin typeface="+mj-lt"/>
              </a:defRPr>
            </a:lvl1pPr>
          </a:lstStyle>
          <a:p>
            <a:pPr lvl="0"/>
            <a:r>
              <a:rPr lang="en-US" dirty="0"/>
              <a:t>CLICK TO EDIT MASTER TEXT STYLES</a:t>
            </a:r>
          </a:p>
        </p:txBody>
      </p:sp>
      <p:sp>
        <p:nvSpPr>
          <p:cNvPr id="14" name="Text Placeholder 13">
            <a:extLst>
              <a:ext uri="{FF2B5EF4-FFF2-40B4-BE49-F238E27FC236}">
                <a16:creationId xmlns:a16="http://schemas.microsoft.com/office/drawing/2014/main" id="{A2993019-8775-C748-8006-C5BE3663FD84}"/>
              </a:ext>
            </a:extLst>
          </p:cNvPr>
          <p:cNvSpPr>
            <a:spLocks noGrp="1"/>
          </p:cNvSpPr>
          <p:nvPr>
            <p:ph type="body" sz="quarter" idx="13"/>
          </p:nvPr>
        </p:nvSpPr>
        <p:spPr>
          <a:xfrm>
            <a:off x="6316194" y="2585392"/>
            <a:ext cx="5180480" cy="424732"/>
          </a:xfrm>
        </p:spPr>
        <p:txBody>
          <a:bodyPr wrap="square">
            <a:spAutoFit/>
          </a:bodyPr>
          <a:lstStyle>
            <a:lvl1pPr marL="0" indent="0" algn="ctr">
              <a:buNone/>
              <a:defRPr sz="2400">
                <a:solidFill>
                  <a:schemeClr val="bg1"/>
                </a:solidFill>
              </a:defRPr>
            </a:lvl1pPr>
          </a:lstStyle>
          <a:p>
            <a:pPr lvl="0"/>
            <a:r>
              <a:rPr lang="en-US" dirty="0"/>
              <a:t>Click to edit Master text styles</a:t>
            </a:r>
          </a:p>
        </p:txBody>
      </p:sp>
      <p:sp>
        <p:nvSpPr>
          <p:cNvPr id="9" name="Text Placeholder 3">
            <a:extLst>
              <a:ext uri="{FF2B5EF4-FFF2-40B4-BE49-F238E27FC236}">
                <a16:creationId xmlns:a16="http://schemas.microsoft.com/office/drawing/2014/main" id="{955A569D-517F-5046-99CB-3B63D6F29CE8}"/>
              </a:ext>
            </a:extLst>
          </p:cNvPr>
          <p:cNvSpPr>
            <a:spLocks noGrp="1"/>
          </p:cNvSpPr>
          <p:nvPr>
            <p:ph type="body" sz="quarter" idx="14"/>
          </p:nvPr>
        </p:nvSpPr>
        <p:spPr>
          <a:xfrm>
            <a:off x="610548" y="1189316"/>
            <a:ext cx="10885486" cy="480131"/>
          </a:xfrm>
        </p:spPr>
        <p:txBody>
          <a:bodyPr>
            <a:spAutoFit/>
          </a:bodyPr>
          <a:lstStyle>
            <a:lvl1pPr marL="0" indent="0">
              <a:buNone/>
              <a:defRPr sz="2800" b="1">
                <a:solidFill>
                  <a:schemeClr val="tx2"/>
                </a:solidFill>
                <a:latin typeface="+mj-lt"/>
              </a:defRPr>
            </a:lvl1pPr>
            <a:lvl2pPr marL="457200" indent="0">
              <a:buNone/>
              <a:defRPr/>
            </a:lvl2pPr>
          </a:lstStyle>
          <a:p>
            <a:pPr lvl="0"/>
            <a:r>
              <a:rPr lang="en-US" dirty="0"/>
              <a:t>Click to edit Master text styles</a:t>
            </a:r>
          </a:p>
        </p:txBody>
      </p:sp>
      <p:sp>
        <p:nvSpPr>
          <p:cNvPr id="16" name="Rectangle 15">
            <a:extLst>
              <a:ext uri="{FF2B5EF4-FFF2-40B4-BE49-F238E27FC236}">
                <a16:creationId xmlns:a16="http://schemas.microsoft.com/office/drawing/2014/main" id="{1278DFC1-C068-584E-BF35-FBE8ED8A13DB}"/>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63173354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Light Board">
    <p:bg>
      <p:bgPr>
        <a:solidFill>
          <a:schemeClr val="tx1"/>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8886" y="555163"/>
            <a:ext cx="10885166" cy="618631"/>
          </a:xfrm>
        </p:spPr>
        <p:txBody>
          <a:bodyPr wrap="square" anchor="t" anchorCtr="0">
            <a:spAutoFit/>
          </a:bodyPr>
          <a:lstStyle>
            <a:lvl1pPr>
              <a:defRPr sz="3800" b="1">
                <a:solidFill>
                  <a:schemeClr val="accent1"/>
                </a:solidFill>
              </a:defRPr>
            </a:lvl1pPr>
          </a:lstStyle>
          <a:p>
            <a:r>
              <a:rPr lang="en-US" dirty="0"/>
              <a:t>CLICK TO EDIT MASTER TITLE STYLE</a:t>
            </a:r>
          </a:p>
        </p:txBody>
      </p:sp>
    </p:spTree>
    <p:extLst>
      <p:ext uri="{BB962C8B-B14F-4D97-AF65-F5344CB8AC3E}">
        <p14:creationId xmlns:p14="http://schemas.microsoft.com/office/powerpoint/2010/main" val="31519179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End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36F3B-CAB3-8A4E-AC46-11BF39344EBF}"/>
              </a:ext>
            </a:extLst>
          </p:cNvPr>
          <p:cNvSpPr>
            <a:spLocks noGrp="1"/>
          </p:cNvSpPr>
          <p:nvPr>
            <p:ph type="title" hasCustomPrompt="1"/>
          </p:nvPr>
        </p:nvSpPr>
        <p:spPr>
          <a:xfrm>
            <a:off x="2310384" y="2766218"/>
            <a:ext cx="7571232" cy="1325563"/>
          </a:xfrm>
        </p:spPr>
        <p:txBody>
          <a:bodyPr/>
          <a:lstStyle>
            <a:lvl1pPr algn="ctr">
              <a:defRPr b="1">
                <a:solidFill>
                  <a:schemeClr val="bg1"/>
                </a:solidFill>
              </a:defRPr>
            </a:lvl1pPr>
          </a:lstStyle>
          <a:p>
            <a:r>
              <a:rPr lang="en-US" dirty="0"/>
              <a:t>Thank You For Watching</a:t>
            </a:r>
          </a:p>
        </p:txBody>
      </p:sp>
    </p:spTree>
    <p:extLst>
      <p:ext uri="{BB962C8B-B14F-4D97-AF65-F5344CB8AC3E}">
        <p14:creationId xmlns:p14="http://schemas.microsoft.com/office/powerpoint/2010/main" val="220238699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Main Content">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7D2393AE-27D1-3B47-9513-48466A64DDB7}"/>
              </a:ext>
            </a:extLst>
          </p:cNvPr>
          <p:cNvSpPr>
            <a:spLocks noGrp="1"/>
          </p:cNvSpPr>
          <p:nvPr>
            <p:ph type="title" hasCustomPrompt="1"/>
          </p:nvPr>
        </p:nvSpPr>
        <p:spPr>
          <a:xfrm>
            <a:off x="611509" y="555163"/>
            <a:ext cx="10885166" cy="618631"/>
          </a:xfrm>
        </p:spPr>
        <p:txBody>
          <a:bodyPr wrap="square" anchor="t" anchorCtr="0">
            <a:spAutoFit/>
          </a:bodyPr>
          <a:lstStyle>
            <a:lvl1pPr>
              <a:defRPr sz="3800" b="1">
                <a:solidFill>
                  <a:schemeClr val="tx2"/>
                </a:solidFill>
              </a:defRPr>
            </a:lvl1pPr>
          </a:lstStyle>
          <a:p>
            <a:r>
              <a:rPr lang="en-US" dirty="0"/>
              <a:t>Click To Edit Master Title Style</a:t>
            </a:r>
          </a:p>
        </p:txBody>
      </p:sp>
      <p:sp>
        <p:nvSpPr>
          <p:cNvPr id="7" name="Content Placeholder 6">
            <a:extLst>
              <a:ext uri="{FF2B5EF4-FFF2-40B4-BE49-F238E27FC236}">
                <a16:creationId xmlns:a16="http://schemas.microsoft.com/office/drawing/2014/main" id="{7CA9073F-14F8-A54F-8D92-EB75803785D7}"/>
              </a:ext>
            </a:extLst>
          </p:cNvPr>
          <p:cNvSpPr>
            <a:spLocks noGrp="1"/>
          </p:cNvSpPr>
          <p:nvPr>
            <p:ph sz="quarter" idx="12"/>
          </p:nvPr>
        </p:nvSpPr>
        <p:spPr>
          <a:xfrm>
            <a:off x="611189" y="2100749"/>
            <a:ext cx="10885166" cy="3784576"/>
          </a:xfrm>
        </p:spPr>
        <p:txBody>
          <a:bodyPr/>
          <a:lstStyle>
            <a:lvl1pPr marL="0" indent="0">
              <a:lnSpc>
                <a:spcPct val="100000"/>
              </a:lnSpc>
              <a:buNone/>
              <a:defRPr sz="2400"/>
            </a:lvl1pPr>
            <a:lvl2pPr marL="457200" indent="0">
              <a:buNone/>
              <a:defRPr sz="2400"/>
            </a:lvl2pPr>
            <a:lvl3pPr>
              <a:defRPr sz="2400"/>
            </a:lvl3pPr>
            <a:lvl4pPr>
              <a:defRPr sz="2400"/>
            </a:lvl4pPr>
            <a:lvl5pPr>
              <a:defRPr sz="2400"/>
            </a:lvl5pPr>
          </a:lstStyle>
          <a:p>
            <a:pPr lvl="0"/>
            <a:r>
              <a:rPr lang="en-US" dirty="0"/>
              <a:t>Click to edit Master text styles</a:t>
            </a:r>
          </a:p>
        </p:txBody>
      </p:sp>
      <p:sp>
        <p:nvSpPr>
          <p:cNvPr id="5" name="Rectangle 4">
            <a:extLst>
              <a:ext uri="{FF2B5EF4-FFF2-40B4-BE49-F238E27FC236}">
                <a16:creationId xmlns:a16="http://schemas.microsoft.com/office/drawing/2014/main" id="{5D0B2801-0238-BA49-B561-FB1C87E264E6}"/>
              </a:ext>
            </a:extLst>
          </p:cNvPr>
          <p:cNvSpPr/>
          <p:nvPr userDrawn="1"/>
        </p:nvSpPr>
        <p:spPr>
          <a:xfrm>
            <a:off x="473825" y="640882"/>
            <a:ext cx="58190" cy="44477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828908228"/>
      </p:ext>
    </p:extLst>
  </p:cSld>
  <p:clrMapOvr>
    <a:masterClrMapping/>
  </p:clrMapOvr>
  <p:extLst>
    <p:ext uri="{DCECCB84-F9BA-43D5-87BE-67443E8EF086}">
      <p15:sldGuideLst xmlns:p15="http://schemas.microsoft.com/office/powerpoint/2012/main">
        <p15:guide id="1" orient="horz" pos="3888">
          <p15:clr>
            <a:srgbClr val="FBAE40"/>
          </p15:clr>
        </p15:guide>
        <p15:guide id="2" orient="horz" pos="1008">
          <p15:clr>
            <a:srgbClr val="FBAE40"/>
          </p15:clr>
        </p15:guide>
        <p15:guide id="3" pos="384">
          <p15:clr>
            <a:srgbClr val="FBAE40"/>
          </p15:clr>
        </p15:guide>
        <p15:guide id="4" pos="7296">
          <p15:clr>
            <a:srgbClr val="FBAE4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75614732"/>
      </p:ext>
    </p:extLst>
  </p:cSld>
  <p:clrMap bg1="lt1" tx1="dk1" bg2="lt2" tx2="dk2" accent1="accent1" accent2="accent2" accent3="accent3" accent4="accent4" accent5="accent5" accent6="accent6" hlink="hlink" folHlink="folHlink"/>
  <p:sldLayoutIdLst>
    <p:sldLayoutId id="2147483730" r:id="rId1"/>
    <p:sldLayoutId id="2147483729" r:id="rId2"/>
    <p:sldLayoutId id="2147483693" r:id="rId3"/>
    <p:sldLayoutId id="2147483696" r:id="rId4"/>
    <p:sldLayoutId id="2147483697" r:id="rId5"/>
    <p:sldLayoutId id="2147483695" r:id="rId6"/>
    <p:sldLayoutId id="2147483688" r:id="rId7"/>
    <p:sldLayoutId id="2147483692" r:id="rId8"/>
    <p:sldLayoutId id="2147483731" r:id="rId9"/>
    <p:sldLayoutId id="2147483732" r:id="rId10"/>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3.xml"/><Relationship Id="rId1" Type="http://schemas.openxmlformats.org/officeDocument/2006/relationships/tags" Target="../tags/tag11.xml"/><Relationship Id="rId5" Type="http://schemas.openxmlformats.org/officeDocument/2006/relationships/image" Target="../media/image6.svg"/><Relationship Id="rId4" Type="http://schemas.openxmlformats.org/officeDocument/2006/relationships/image" Target="../media/image5.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9.xml"/><Relationship Id="rId1" Type="http://schemas.openxmlformats.org/officeDocument/2006/relationships/tags" Target="../tags/tag12.xml"/><Relationship Id="rId5" Type="http://schemas.openxmlformats.org/officeDocument/2006/relationships/image" Target="../media/image6.svg"/><Relationship Id="rId4" Type="http://schemas.openxmlformats.org/officeDocument/2006/relationships/image" Target="../media/image5.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9.xml"/><Relationship Id="rId1" Type="http://schemas.openxmlformats.org/officeDocument/2006/relationships/tags" Target="../tags/tag13.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3.xml"/><Relationship Id="rId2" Type="http://schemas.openxmlformats.org/officeDocument/2006/relationships/slideLayout" Target="../slideLayouts/slideLayout9.xml"/><Relationship Id="rId1" Type="http://schemas.openxmlformats.org/officeDocument/2006/relationships/tags" Target="../tags/tag14.xml"/><Relationship Id="rId5" Type="http://schemas.openxmlformats.org/officeDocument/2006/relationships/image" Target="../media/image6.svg"/><Relationship Id="rId4" Type="http://schemas.openxmlformats.org/officeDocument/2006/relationships/image" Target="../media/image5.png"/></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9.xml"/><Relationship Id="rId1" Type="http://schemas.openxmlformats.org/officeDocument/2006/relationships/tags" Target="../tags/tag15.xml"/><Relationship Id="rId5" Type="http://schemas.openxmlformats.org/officeDocument/2006/relationships/image" Target="../media/image6.svg"/><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9.xml"/><Relationship Id="rId1" Type="http://schemas.openxmlformats.org/officeDocument/2006/relationships/tags" Target="../tags/tag16.xml"/></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9.xml"/><Relationship Id="rId1" Type="http://schemas.openxmlformats.org/officeDocument/2006/relationships/tags" Target="../tags/tag1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7.xml"/><Relationship Id="rId1" Type="http://schemas.openxmlformats.org/officeDocument/2006/relationships/tags" Target="../tags/tag18.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9.xml"/><Relationship Id="rId1" Type="http://schemas.openxmlformats.org/officeDocument/2006/relationships/tags" Target="../tags/tag19.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9.xml"/><Relationship Id="rId1" Type="http://schemas.openxmlformats.org/officeDocument/2006/relationships/tags" Target="../tags/tag3.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tags" Target="../tags/tag20.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tags" Target="../tags/tag21.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9.xml"/><Relationship Id="rId1" Type="http://schemas.openxmlformats.org/officeDocument/2006/relationships/tags" Target="../tags/tag2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9.xml"/><Relationship Id="rId1" Type="http://schemas.openxmlformats.org/officeDocument/2006/relationships/tags" Target="../tags/tag23.xml"/><Relationship Id="rId5" Type="http://schemas.openxmlformats.org/officeDocument/2006/relationships/image" Target="../media/image6.svg"/><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9.xml"/><Relationship Id="rId1" Type="http://schemas.openxmlformats.org/officeDocument/2006/relationships/tags" Target="../tags/tag24.xml"/></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9.xml"/><Relationship Id="rId1" Type="http://schemas.openxmlformats.org/officeDocument/2006/relationships/tags" Target="../tags/tag25.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9.xml"/><Relationship Id="rId1" Type="http://schemas.openxmlformats.org/officeDocument/2006/relationships/tags" Target="../tags/tag26.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9.xml"/><Relationship Id="rId1" Type="http://schemas.openxmlformats.org/officeDocument/2006/relationships/tags" Target="../tags/tag27.xml"/></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9.xml"/><Relationship Id="rId1" Type="http://schemas.openxmlformats.org/officeDocument/2006/relationships/tags" Target="../tags/tag28.xml"/></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9.xml"/><Relationship Id="rId1" Type="http://schemas.openxmlformats.org/officeDocument/2006/relationships/tags" Target="../tags/tag29.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0.xml"/><Relationship Id="rId1" Type="http://schemas.openxmlformats.org/officeDocument/2006/relationships/tags" Target="../tags/tag4.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4.jpeg"/></Relationships>
</file>

<file path=ppt/slides/_rels/slide30.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9.xml"/><Relationship Id="rId1" Type="http://schemas.openxmlformats.org/officeDocument/2006/relationships/tags" Target="../tags/tag30.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0.xml"/><Relationship Id="rId2" Type="http://schemas.openxmlformats.org/officeDocument/2006/relationships/slideLayout" Target="../slideLayouts/slideLayout9.xml"/><Relationship Id="rId1" Type="http://schemas.openxmlformats.org/officeDocument/2006/relationships/tags" Target="../tags/tag31.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10.xml"/><Relationship Id="rId1" Type="http://schemas.openxmlformats.org/officeDocument/2006/relationships/tags" Target="../tags/tag32.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9.jpe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9.xml"/><Relationship Id="rId1" Type="http://schemas.openxmlformats.org/officeDocument/2006/relationships/tags" Target="../tags/tag33.xml"/></Relationships>
</file>

<file path=ppt/slides/_rels/slide34.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9.xml"/><Relationship Id="rId1" Type="http://schemas.openxmlformats.org/officeDocument/2006/relationships/tags" Target="../tags/tag34.xml"/><Relationship Id="rId5" Type="http://schemas.openxmlformats.org/officeDocument/2006/relationships/image" Target="../media/image6.svg"/><Relationship Id="rId4" Type="http://schemas.openxmlformats.org/officeDocument/2006/relationships/image" Target="../media/image5.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4.xml"/><Relationship Id="rId2" Type="http://schemas.openxmlformats.org/officeDocument/2006/relationships/slideLayout" Target="../slideLayouts/slideLayout3.xml"/><Relationship Id="rId1" Type="http://schemas.openxmlformats.org/officeDocument/2006/relationships/tags" Target="../tags/tag35.xml"/></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3.xml"/><Relationship Id="rId1" Type="http://schemas.openxmlformats.org/officeDocument/2006/relationships/tags" Target="../tags/tag36.xml"/></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9.xml"/><Relationship Id="rId1" Type="http://schemas.openxmlformats.org/officeDocument/2006/relationships/tags" Target="../tags/tag37.xml"/><Relationship Id="rId5" Type="http://schemas.openxmlformats.org/officeDocument/2006/relationships/image" Target="../media/image6.svg"/><Relationship Id="rId4" Type="http://schemas.openxmlformats.org/officeDocument/2006/relationships/image" Target="../media/image5.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10.xml"/><Relationship Id="rId1" Type="http://schemas.openxmlformats.org/officeDocument/2006/relationships/tags" Target="../tags/tag38.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10.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10.xml"/><Relationship Id="rId1" Type="http://schemas.openxmlformats.org/officeDocument/2006/relationships/tags" Target="../tags/tag39.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10.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10.xml"/><Relationship Id="rId1" Type="http://schemas.openxmlformats.org/officeDocument/2006/relationships/tags" Target="../tags/tag5.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7.jpe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9.xml"/><Relationship Id="rId1" Type="http://schemas.openxmlformats.org/officeDocument/2006/relationships/tags" Target="../tags/tag40.xml"/><Relationship Id="rId4" Type="http://schemas.openxmlformats.org/officeDocument/2006/relationships/image" Target="../media/image3.png"/></Relationships>
</file>

<file path=ppt/slides/_rels/slide41.xml.rels><?xml version="1.0" encoding="UTF-8" standalone="yes"?>
<Relationships xmlns="http://schemas.openxmlformats.org/package/2006/relationships"><Relationship Id="rId2" Type="http://schemas.openxmlformats.org/officeDocument/2006/relationships/slideLayout" Target="../slideLayouts/slideLayout8.xml"/><Relationship Id="rId1" Type="http://schemas.openxmlformats.org/officeDocument/2006/relationships/tags" Target="../tags/tag41.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6.xml"/><Relationship Id="rId5" Type="http://schemas.openxmlformats.org/officeDocument/2006/relationships/image" Target="../media/image6.svg"/><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9.xml"/><Relationship Id="rId1" Type="http://schemas.openxmlformats.org/officeDocument/2006/relationships/tags" Target="../tags/tag7.xml"/><Relationship Id="rId6" Type="http://schemas.openxmlformats.org/officeDocument/2006/relationships/image" Target="../media/image8.png"/><Relationship Id="rId5" Type="http://schemas.openxmlformats.org/officeDocument/2006/relationships/image" Target="../media/image6.sv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9.xml"/><Relationship Id="rId1" Type="http://schemas.openxmlformats.org/officeDocument/2006/relationships/tags" Target="../tags/tag8.xml"/><Relationship Id="rId5" Type="http://schemas.openxmlformats.org/officeDocument/2006/relationships/image" Target="../media/image6.sv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9.xml"/><Relationship Id="rId1" Type="http://schemas.openxmlformats.org/officeDocument/2006/relationships/tags" Target="../tags/tag9.xml"/><Relationship Id="rId5" Type="http://schemas.openxmlformats.org/officeDocument/2006/relationships/image" Target="../media/image6.svg"/><Relationship Id="rId4" Type="http://schemas.openxmlformats.org/officeDocument/2006/relationships/image" Target="../media/image5.png"/></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9.xml"/><Relationship Id="rId1" Type="http://schemas.openxmlformats.org/officeDocument/2006/relationships/tags" Target="../tags/tag10.xml"/><Relationship Id="rId5" Type="http://schemas.openxmlformats.org/officeDocument/2006/relationships/image" Target="../media/image6.svg"/><Relationship Id="rId4"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9FE8D8-B120-7242-A005-D92DE9B6FEE0}"/>
              </a:ext>
            </a:extLst>
          </p:cNvPr>
          <p:cNvSpPr>
            <a:spLocks noGrp="1"/>
          </p:cNvSpPr>
          <p:nvPr>
            <p:ph type="title"/>
          </p:nvPr>
        </p:nvSpPr>
        <p:spPr/>
        <p:txBody>
          <a:bodyPr/>
          <a:lstStyle/>
          <a:p>
            <a:r>
              <a:rPr lang="en-US" dirty="0"/>
              <a:t>COP3503</a:t>
            </a:r>
          </a:p>
        </p:txBody>
      </p:sp>
      <p:sp>
        <p:nvSpPr>
          <p:cNvPr id="3" name="Text Placeholder 2">
            <a:extLst>
              <a:ext uri="{FF2B5EF4-FFF2-40B4-BE49-F238E27FC236}">
                <a16:creationId xmlns:a16="http://schemas.microsoft.com/office/drawing/2014/main" id="{6F8AB896-FAC3-2F41-8FB0-0106755D3597}"/>
              </a:ext>
            </a:extLst>
          </p:cNvPr>
          <p:cNvSpPr>
            <a:spLocks noGrp="1"/>
          </p:cNvSpPr>
          <p:nvPr>
            <p:ph type="body" sz="quarter" idx="10"/>
          </p:nvPr>
        </p:nvSpPr>
        <p:spPr>
          <a:xfrm>
            <a:off x="6705600" y="2873928"/>
            <a:ext cx="4480560" cy="1311128"/>
          </a:xfrm>
        </p:spPr>
        <p:txBody>
          <a:bodyPr/>
          <a:lstStyle/>
          <a:p>
            <a:r>
              <a:rPr lang="en-US" dirty="0"/>
              <a:t>Building C++ Programs</a:t>
            </a:r>
          </a:p>
        </p:txBody>
      </p:sp>
    </p:spTree>
    <p:custDataLst>
      <p:tags r:id="rId1"/>
    </p:custDataLst>
    <p:extLst>
      <p:ext uri="{BB962C8B-B14F-4D97-AF65-F5344CB8AC3E}">
        <p14:creationId xmlns:p14="http://schemas.microsoft.com/office/powerpoint/2010/main" val="4883212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How Does This Affect You?</a:t>
            </a:r>
          </a:p>
        </p:txBody>
      </p:sp>
      <p:sp>
        <p:nvSpPr>
          <p:cNvPr id="4" name="Text Placeholder 3">
            <a:extLst>
              <a:ext uri="{FF2B5EF4-FFF2-40B4-BE49-F238E27FC236}">
                <a16:creationId xmlns:a16="http://schemas.microsoft.com/office/drawing/2014/main" id="{F8DAE14A-4A5F-46DB-87EC-98FB03B1CAB2}"/>
              </a:ext>
            </a:extLst>
          </p:cNvPr>
          <p:cNvSpPr>
            <a:spLocks noGrp="1"/>
          </p:cNvSpPr>
          <p:nvPr>
            <p:ph type="body" sz="quarter" idx="13"/>
          </p:nvPr>
        </p:nvSpPr>
        <p:spPr/>
        <p:txBody>
          <a:bodyPr/>
          <a:lstStyle/>
          <a:p>
            <a:r>
              <a:rPr lang="en-US" dirty="0">
                <a:solidFill>
                  <a:schemeClr val="accent1"/>
                </a:solidFill>
              </a:rPr>
              <a:t>(i.e., Why am I talking about it?)</a:t>
            </a:r>
          </a:p>
        </p:txBody>
      </p:sp>
      <p:sp>
        <p:nvSpPr>
          <p:cNvPr id="14" name="TextBox 13">
            <a:extLst>
              <a:ext uri="{FF2B5EF4-FFF2-40B4-BE49-F238E27FC236}">
                <a16:creationId xmlns:a16="http://schemas.microsoft.com/office/drawing/2014/main" id="{7FC550FD-D2B8-40C0-BB44-C51B1F1180A3}"/>
              </a:ext>
            </a:extLst>
          </p:cNvPr>
          <p:cNvSpPr txBox="1"/>
          <p:nvPr/>
        </p:nvSpPr>
        <p:spPr>
          <a:xfrm>
            <a:off x="1055658" y="3335073"/>
            <a:ext cx="5029200"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...and there are also “rules” and suggested guidelines.</a:t>
            </a:r>
          </a:p>
        </p:txBody>
      </p:sp>
      <p:pic>
        <p:nvPicPr>
          <p:cNvPr id="15" name="!!Graphic 27">
            <a:extLst>
              <a:ext uri="{FF2B5EF4-FFF2-40B4-BE49-F238E27FC236}">
                <a16:creationId xmlns:a16="http://schemas.microsoft.com/office/drawing/2014/main" id="{2F79E73F-43B8-4863-90FA-48F848FFD517}"/>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3583973"/>
            <a:ext cx="333196" cy="333196"/>
          </a:xfrm>
          <a:prstGeom prst="rect">
            <a:avLst/>
          </a:prstGeom>
        </p:spPr>
      </p:pic>
      <p:sp>
        <p:nvSpPr>
          <p:cNvPr id="16" name="TextBox 15">
            <a:extLst>
              <a:ext uri="{FF2B5EF4-FFF2-40B4-BE49-F238E27FC236}">
                <a16:creationId xmlns:a16="http://schemas.microsoft.com/office/drawing/2014/main" id="{7796794B-67AF-406A-AA17-EEACD6B74E5A}"/>
              </a:ext>
            </a:extLst>
          </p:cNvPr>
          <p:cNvSpPr txBox="1"/>
          <p:nvPr/>
        </p:nvSpPr>
        <p:spPr>
          <a:xfrm>
            <a:off x="1055658" y="2079001"/>
            <a:ext cx="484632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way you write C++ code revolves around these steps.</a:t>
            </a:r>
          </a:p>
        </p:txBody>
      </p:sp>
      <p:pic>
        <p:nvPicPr>
          <p:cNvPr id="17" name="!!Graphic 27">
            <a:extLst>
              <a:ext uri="{FF2B5EF4-FFF2-40B4-BE49-F238E27FC236}">
                <a16:creationId xmlns:a16="http://schemas.microsoft.com/office/drawing/2014/main" id="{EF26BC25-8176-4E07-9BAA-F36F8FFC4315}"/>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2327901"/>
            <a:ext cx="333196" cy="333196"/>
          </a:xfrm>
          <a:prstGeom prst="rect">
            <a:avLst/>
          </a:prstGeom>
        </p:spPr>
      </p:pic>
      <p:sp>
        <p:nvSpPr>
          <p:cNvPr id="41" name="TextBox 40">
            <a:extLst>
              <a:ext uri="{FF2B5EF4-FFF2-40B4-BE49-F238E27FC236}">
                <a16:creationId xmlns:a16="http://schemas.microsoft.com/office/drawing/2014/main" id="{605D6B9A-1EF5-4E3F-97DF-0AFB44759395}"/>
              </a:ext>
            </a:extLst>
          </p:cNvPr>
          <p:cNvSpPr txBox="1"/>
          <p:nvPr/>
        </p:nvSpPr>
        <p:spPr>
          <a:xfrm>
            <a:off x="6736080" y="2263667"/>
            <a:ext cx="4846320" cy="461665"/>
          </a:xfrm>
          <a:prstGeom prst="rect">
            <a:avLst/>
          </a:prstGeom>
          <a:noFill/>
        </p:spPr>
        <p:txBody>
          <a:bodyPr wrap="square" rtlCol="0" anchor="ctr">
            <a:spAutoFit/>
          </a:bodyPr>
          <a:lstStyle/>
          <a:p>
            <a:pPr lvl="0">
              <a:buClr>
                <a:srgbClr val="69EEF0"/>
              </a:buClr>
              <a:buSzPct val="150000"/>
              <a:defRPr/>
            </a:pPr>
            <a:r>
              <a:rPr lang="en-US" sz="2400">
                <a:solidFill>
                  <a:srgbClr val="FFFFFF"/>
                </a:solidFill>
              </a:rPr>
              <a:t>There are rules we must follow...</a:t>
            </a:r>
            <a:endParaRPr lang="en-US" sz="2400" dirty="0">
              <a:solidFill>
                <a:srgbClr val="FFFFFF"/>
              </a:solidFill>
            </a:endParaRPr>
          </a:p>
        </p:txBody>
      </p:sp>
      <p:pic>
        <p:nvPicPr>
          <p:cNvPr id="42" name="!!Graphic 27">
            <a:extLst>
              <a:ext uri="{FF2B5EF4-FFF2-40B4-BE49-F238E27FC236}">
                <a16:creationId xmlns:a16="http://schemas.microsoft.com/office/drawing/2014/main" id="{7089105D-E6C2-4670-821C-B4A09150AE6F}"/>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93070" y="2327901"/>
            <a:ext cx="333196" cy="333196"/>
          </a:xfrm>
          <a:prstGeom prst="rect">
            <a:avLst/>
          </a:prstGeom>
        </p:spPr>
      </p:pic>
      <p:sp>
        <p:nvSpPr>
          <p:cNvPr id="33" name="TextBox 32">
            <a:extLst>
              <a:ext uri="{FF2B5EF4-FFF2-40B4-BE49-F238E27FC236}">
                <a16:creationId xmlns:a16="http://schemas.microsoft.com/office/drawing/2014/main" id="{460099C9-4EB7-4888-AD95-28746F458B17}"/>
              </a:ext>
            </a:extLst>
          </p:cNvPr>
          <p:cNvSpPr txBox="1"/>
          <p:nvPr/>
        </p:nvSpPr>
        <p:spPr>
          <a:xfrm>
            <a:off x="1565151" y="4493001"/>
            <a:ext cx="4306760" cy="400110"/>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000" b="0" i="0" u="none" strike="noStrike" kern="1200" cap="none" spc="0" normalizeH="0" baseline="0" noProof="0" dirty="0">
                <a:ln>
                  <a:noFill/>
                </a:ln>
                <a:solidFill>
                  <a:srgbClr val="FFFFFF"/>
                </a:solidFill>
                <a:effectLst/>
                <a:uLnTx/>
                <a:uFillTx/>
                <a:latin typeface="Arial" panose="020B0604020202020204"/>
                <a:ea typeface="+mn-ea"/>
                <a:cs typeface="+mn-cs"/>
              </a:rPr>
              <a:t>The language enforces very little.</a:t>
            </a:r>
          </a:p>
        </p:txBody>
      </p:sp>
      <p:sp>
        <p:nvSpPr>
          <p:cNvPr id="34" name="TextBox 33">
            <a:extLst>
              <a:ext uri="{FF2B5EF4-FFF2-40B4-BE49-F238E27FC236}">
                <a16:creationId xmlns:a16="http://schemas.microsoft.com/office/drawing/2014/main" id="{EE79F680-4210-4593-A83D-0C48419638F0}"/>
              </a:ext>
            </a:extLst>
          </p:cNvPr>
          <p:cNvSpPr txBox="1"/>
          <p:nvPr/>
        </p:nvSpPr>
        <p:spPr>
          <a:xfrm>
            <a:off x="1572771" y="5152332"/>
            <a:ext cx="4306760" cy="707886"/>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000" b="0" i="0" u="none" strike="noStrike" kern="1200" cap="none" spc="0" normalizeH="0" baseline="0" noProof="0" dirty="0">
                <a:ln>
                  <a:noFill/>
                </a:ln>
                <a:solidFill>
                  <a:srgbClr val="FFFFFF"/>
                </a:solidFill>
                <a:effectLst/>
                <a:uLnTx/>
                <a:uFillTx/>
                <a:latin typeface="Arial" panose="020B0604020202020204"/>
                <a:ea typeface="+mn-ea"/>
                <a:cs typeface="+mn-cs"/>
              </a:rPr>
              <a:t>C++ is not a language that holds your hand.</a:t>
            </a:r>
          </a:p>
        </p:txBody>
      </p:sp>
      <p:cxnSp>
        <p:nvCxnSpPr>
          <p:cNvPr id="35" name="Connector: Elbow 34">
            <a:extLst>
              <a:ext uri="{FF2B5EF4-FFF2-40B4-BE49-F238E27FC236}">
                <a16:creationId xmlns:a16="http://schemas.microsoft.com/office/drawing/2014/main" id="{479CF36F-37EE-4859-9338-2FD8010FD410}"/>
              </a:ext>
              <a:ext uri="{C183D7F6-B498-43B3-948B-1728B52AA6E4}">
                <adec:decorative xmlns:adec="http://schemas.microsoft.com/office/drawing/2017/decorative" val="1"/>
              </a:ext>
            </a:extLst>
          </p:cNvPr>
          <p:cNvCxnSpPr>
            <a:cxnSpLocks/>
            <a:stCxn id="34" idx="1"/>
          </p:cNvCxnSpPr>
          <p:nvPr/>
        </p:nvCxnSpPr>
        <p:spPr>
          <a:xfrm rot="10800000">
            <a:off x="1229713" y="4693057"/>
            <a:ext cx="343058" cy="813218"/>
          </a:xfrm>
          <a:prstGeom prst="bentConnector2">
            <a:avLst/>
          </a:prstGeom>
          <a:ln w="12700"/>
        </p:spPr>
        <p:style>
          <a:lnRef idx="1">
            <a:schemeClr val="accent1"/>
          </a:lnRef>
          <a:fillRef idx="0">
            <a:schemeClr val="accent1"/>
          </a:fillRef>
          <a:effectRef idx="0">
            <a:schemeClr val="accent1"/>
          </a:effectRef>
          <a:fontRef idx="minor">
            <a:schemeClr val="tx1"/>
          </a:fontRef>
        </p:style>
      </p:cxnSp>
      <p:cxnSp>
        <p:nvCxnSpPr>
          <p:cNvPr id="39" name="Connector: Elbow 38">
            <a:extLst>
              <a:ext uri="{FF2B5EF4-FFF2-40B4-BE49-F238E27FC236}">
                <a16:creationId xmlns:a16="http://schemas.microsoft.com/office/drawing/2014/main" id="{8D764E03-9F4B-47D7-B2C9-C79423863D59}"/>
              </a:ext>
              <a:ext uri="{C183D7F6-B498-43B3-948B-1728B52AA6E4}">
                <adec:decorative xmlns:adec="http://schemas.microsoft.com/office/drawing/2017/decorative" val="1"/>
              </a:ext>
            </a:extLst>
          </p:cNvPr>
          <p:cNvCxnSpPr>
            <a:cxnSpLocks/>
            <a:stCxn id="33" idx="1"/>
          </p:cNvCxnSpPr>
          <p:nvPr/>
        </p:nvCxnSpPr>
        <p:spPr>
          <a:xfrm rot="10800000">
            <a:off x="1229713" y="4224856"/>
            <a:ext cx="335438" cy="468201"/>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7CAE03A-D769-4885-BDB2-9EE7BDC52258}"/>
              </a:ext>
            </a:extLst>
          </p:cNvPr>
          <p:cNvSpPr txBox="1"/>
          <p:nvPr/>
        </p:nvSpPr>
        <p:spPr>
          <a:xfrm>
            <a:off x="6736080" y="3519739"/>
            <a:ext cx="5029200" cy="461665"/>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Syntax vs. Style</a:t>
            </a:r>
          </a:p>
        </p:txBody>
      </p:sp>
      <p:pic>
        <p:nvPicPr>
          <p:cNvPr id="20" name="!!Graphic 27">
            <a:extLst>
              <a:ext uri="{FF2B5EF4-FFF2-40B4-BE49-F238E27FC236}">
                <a16:creationId xmlns:a16="http://schemas.microsoft.com/office/drawing/2014/main" id="{1222BE63-EBC3-40EA-A99A-C298B6853095}"/>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93070" y="3583973"/>
            <a:ext cx="333196" cy="333196"/>
          </a:xfrm>
          <a:prstGeom prst="rect">
            <a:avLst/>
          </a:prstGeom>
        </p:spPr>
      </p:pic>
      <p:sp>
        <p:nvSpPr>
          <p:cNvPr id="21" name="TextBox 20">
            <a:extLst>
              <a:ext uri="{FF2B5EF4-FFF2-40B4-BE49-F238E27FC236}">
                <a16:creationId xmlns:a16="http://schemas.microsoft.com/office/drawing/2014/main" id="{33F8AA63-2243-4082-8ADE-1CD30196E8A2}"/>
              </a:ext>
            </a:extLst>
          </p:cNvPr>
          <p:cNvSpPr txBox="1"/>
          <p:nvPr/>
        </p:nvSpPr>
        <p:spPr>
          <a:xfrm>
            <a:off x="7259894" y="4339113"/>
            <a:ext cx="4306760" cy="707886"/>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000" b="0" i="0" u="none" strike="noStrike" kern="1200" cap="none" spc="0" normalizeH="0" baseline="0" noProof="0">
                <a:ln>
                  <a:noFill/>
                </a:ln>
                <a:solidFill>
                  <a:srgbClr val="FFFFFF"/>
                </a:solidFill>
                <a:effectLst/>
                <a:uLnTx/>
                <a:uFillTx/>
                <a:latin typeface="Arial" panose="020B0604020202020204"/>
                <a:ea typeface="+mn-ea"/>
                <a:cs typeface="+mn-cs"/>
              </a:rPr>
              <a:t>Bad syntax? Your program won’t build!</a:t>
            </a:r>
            <a:endParaRPr kumimoji="0" lang="en-US" sz="20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22" name="TextBox 21">
            <a:extLst>
              <a:ext uri="{FF2B5EF4-FFF2-40B4-BE49-F238E27FC236}">
                <a16:creationId xmlns:a16="http://schemas.microsoft.com/office/drawing/2014/main" id="{F77CA59F-510F-436C-AE9F-4BA1EA66727E}"/>
              </a:ext>
            </a:extLst>
          </p:cNvPr>
          <p:cNvSpPr txBox="1"/>
          <p:nvPr/>
        </p:nvSpPr>
        <p:spPr>
          <a:xfrm>
            <a:off x="7267514" y="5106165"/>
            <a:ext cx="4306760" cy="400110"/>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000" b="0" i="0" u="none" strike="noStrike" kern="1200" cap="none" spc="0" normalizeH="0" baseline="0" noProof="0" dirty="0">
                <a:ln>
                  <a:noFill/>
                </a:ln>
                <a:solidFill>
                  <a:srgbClr val="FFFFFF"/>
                </a:solidFill>
                <a:effectLst/>
                <a:uLnTx/>
                <a:uFillTx/>
                <a:latin typeface="Arial" panose="020B0604020202020204"/>
                <a:ea typeface="+mn-ea"/>
                <a:cs typeface="+mn-cs"/>
              </a:rPr>
              <a:t>Bad style? Your code is just messy.</a:t>
            </a:r>
          </a:p>
        </p:txBody>
      </p:sp>
      <p:cxnSp>
        <p:nvCxnSpPr>
          <p:cNvPr id="23" name="Connector: Elbow 22">
            <a:extLst>
              <a:ext uri="{FF2B5EF4-FFF2-40B4-BE49-F238E27FC236}">
                <a16:creationId xmlns:a16="http://schemas.microsoft.com/office/drawing/2014/main" id="{2D24A9E6-6EAC-484A-9953-5112E008633D}"/>
              </a:ext>
              <a:ext uri="{C183D7F6-B498-43B3-948B-1728B52AA6E4}">
                <adec:decorative xmlns:adec="http://schemas.microsoft.com/office/drawing/2017/decorative" val="1"/>
              </a:ext>
            </a:extLst>
          </p:cNvPr>
          <p:cNvCxnSpPr>
            <a:cxnSpLocks/>
            <a:stCxn id="22" idx="1"/>
          </p:cNvCxnSpPr>
          <p:nvPr/>
        </p:nvCxnSpPr>
        <p:spPr>
          <a:xfrm rot="10800000">
            <a:off x="6924456" y="4493002"/>
            <a:ext cx="343058" cy="813218"/>
          </a:xfrm>
          <a:prstGeom prst="bentConnector2">
            <a:avLst/>
          </a:prstGeom>
          <a:ln w="12700"/>
        </p:spPr>
        <p:style>
          <a:lnRef idx="1">
            <a:schemeClr val="accent1"/>
          </a:lnRef>
          <a:fillRef idx="0">
            <a:schemeClr val="accent1"/>
          </a:fillRef>
          <a:effectRef idx="0">
            <a:schemeClr val="accent1"/>
          </a:effectRef>
          <a:fontRef idx="minor">
            <a:schemeClr val="tx1"/>
          </a:fontRef>
        </p:style>
      </p:cxnSp>
      <p:cxnSp>
        <p:nvCxnSpPr>
          <p:cNvPr id="24" name="Connector: Elbow 23">
            <a:extLst>
              <a:ext uri="{FF2B5EF4-FFF2-40B4-BE49-F238E27FC236}">
                <a16:creationId xmlns:a16="http://schemas.microsoft.com/office/drawing/2014/main" id="{58B7FE65-39DE-424E-AC37-EB4AB7038D07}"/>
              </a:ext>
              <a:ext uri="{C183D7F6-B498-43B3-948B-1728B52AA6E4}">
                <adec:decorative xmlns:adec="http://schemas.microsoft.com/office/drawing/2017/decorative" val="1"/>
              </a:ext>
            </a:extLst>
          </p:cNvPr>
          <p:cNvCxnSpPr>
            <a:cxnSpLocks/>
            <a:stCxn id="21" idx="1"/>
          </p:cNvCxnSpPr>
          <p:nvPr/>
        </p:nvCxnSpPr>
        <p:spPr>
          <a:xfrm rot="10800000">
            <a:off x="6924456" y="4224854"/>
            <a:ext cx="335438" cy="468203"/>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25" name="Freeform: Shape 24">
            <a:extLst>
              <a:ext uri="{FF2B5EF4-FFF2-40B4-BE49-F238E27FC236}">
                <a16:creationId xmlns:a16="http://schemas.microsoft.com/office/drawing/2014/main" id="{75AB1A29-0348-4946-83CE-44BBB5FC63C9}"/>
              </a:ext>
            </a:extLst>
          </p:cNvPr>
          <p:cNvSpPr/>
          <p:nvPr/>
        </p:nvSpPr>
        <p:spPr>
          <a:xfrm rot="10800000" flipV="1">
            <a:off x="7546373" y="5565441"/>
            <a:ext cx="3749040" cy="82296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365760" rIns="182880" bIns="228600" rtlCol="0" anchor="ctr" anchorCtr="0">
            <a:noAutofit/>
          </a:bodyPr>
          <a:lstStyle/>
          <a:p>
            <a:r>
              <a:rPr lang="en-US" dirty="0">
                <a:solidFill>
                  <a:srgbClr val="000000"/>
                </a:solidFill>
                <a:cs typeface="Calibri" panose="020F0502020204030204" pitchFamily="34" charset="0"/>
              </a:rPr>
              <a:t>Coworkers might dislike working with you and your code!</a:t>
            </a:r>
          </a:p>
        </p:txBody>
      </p:sp>
    </p:spTree>
    <p:custDataLst>
      <p:tags r:id="rId1"/>
    </p:custDataLst>
    <p:extLst>
      <p:ext uri="{BB962C8B-B14F-4D97-AF65-F5344CB8AC3E}">
        <p14:creationId xmlns:p14="http://schemas.microsoft.com/office/powerpoint/2010/main" val="1790329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fade">
                                      <p:cBhvr>
                                        <p:cTn id="15" dur="500"/>
                                        <p:tgtEl>
                                          <p:spTgt spid="42"/>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1"/>
                                        </p:tgtEl>
                                        <p:attrNameLst>
                                          <p:attrName>style.visibility</p:attrName>
                                        </p:attrNameLst>
                                      </p:cBhvr>
                                      <p:to>
                                        <p:strVal val="visible"/>
                                      </p:to>
                                    </p:set>
                                    <p:animEffect transition="in" filter="fade">
                                      <p:cBhvr>
                                        <p:cTn id="18" dur="500"/>
                                        <p:tgtEl>
                                          <p:spTgt spid="41"/>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500"/>
                                        <p:tgtEl>
                                          <p:spTgt spid="1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500"/>
                                        <p:tgtEl>
                                          <p:spTgt spid="14"/>
                                        </p:tgtEl>
                                      </p:cBhvr>
                                    </p:animEffect>
                                  </p:childTnLst>
                                </p:cTn>
                              </p:par>
                              <p:par>
                                <p:cTn id="27" presetID="10" presetClass="entr" presetSubtype="0" fill="hold" nodeType="with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33"/>
                                        </p:tgtEl>
                                        <p:attrNameLst>
                                          <p:attrName>style.visibility</p:attrName>
                                        </p:attrNameLst>
                                      </p:cBhvr>
                                      <p:to>
                                        <p:strVal val="visible"/>
                                      </p:to>
                                    </p:set>
                                    <p:animEffect transition="in" filter="fade">
                                      <p:cBhvr>
                                        <p:cTn id="32" dur="500"/>
                                        <p:tgtEl>
                                          <p:spTgt spid="33"/>
                                        </p:tgtEl>
                                      </p:cBhvr>
                                    </p:animEffect>
                                  </p:childTnLst>
                                </p:cTn>
                              </p:par>
                              <p:par>
                                <p:cTn id="33" presetID="10" presetClass="entr" presetSubtype="0" fill="hold"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34"/>
                                        </p:tgtEl>
                                        <p:attrNameLst>
                                          <p:attrName>style.visibility</p:attrName>
                                        </p:attrNameLst>
                                      </p:cBhvr>
                                      <p:to>
                                        <p:strVal val="visible"/>
                                      </p:to>
                                    </p:set>
                                    <p:animEffect transition="in" filter="fade">
                                      <p:cBhvr>
                                        <p:cTn id="38" dur="500"/>
                                        <p:tgtEl>
                                          <p:spTgt spid="34"/>
                                        </p:tgtEl>
                                      </p:cBhvr>
                                    </p:animEffect>
                                  </p:childTnLst>
                                </p:cTn>
                              </p:par>
                            </p:childTnLst>
                          </p:cTn>
                        </p:par>
                      </p:childTnLst>
                    </p:cTn>
                  </p:par>
                  <p:par>
                    <p:cTn id="39" fill="hold">
                      <p:stCondLst>
                        <p:cond delay="indefinite"/>
                      </p:stCondLst>
                      <p:childTnLst>
                        <p:par>
                          <p:cTn id="40" fill="hold">
                            <p:stCondLst>
                              <p:cond delay="0"/>
                            </p:stCondLst>
                            <p:childTnLst>
                              <p:par>
                                <p:cTn id="41" presetID="10" presetClass="entr" presetSubtype="0" fill="hold" nodeType="clickEffect">
                                  <p:stCondLst>
                                    <p:cond delay="0"/>
                                  </p:stCondLst>
                                  <p:childTnLst>
                                    <p:set>
                                      <p:cBhvr>
                                        <p:cTn id="42" dur="1" fill="hold">
                                          <p:stCondLst>
                                            <p:cond delay="0"/>
                                          </p:stCondLst>
                                        </p:cTn>
                                        <p:tgtEl>
                                          <p:spTgt spid="20"/>
                                        </p:tgtEl>
                                        <p:attrNameLst>
                                          <p:attrName>style.visibility</p:attrName>
                                        </p:attrNameLst>
                                      </p:cBhvr>
                                      <p:to>
                                        <p:strVal val="visible"/>
                                      </p:to>
                                    </p:set>
                                    <p:animEffect transition="in" filter="fade">
                                      <p:cBhvr>
                                        <p:cTn id="43" dur="500"/>
                                        <p:tgtEl>
                                          <p:spTgt spid="20"/>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fade">
                                      <p:cBhvr>
                                        <p:cTn id="46" dur="500"/>
                                        <p:tgtEl>
                                          <p:spTgt spid="19"/>
                                        </p:tgtEl>
                                      </p:cBhvr>
                                    </p:animEffect>
                                  </p:childTnLst>
                                </p:cTn>
                              </p:par>
                            </p:childTnLst>
                          </p:cTn>
                        </p:par>
                      </p:childTnLst>
                    </p:cTn>
                  </p:par>
                  <p:par>
                    <p:cTn id="47" fill="hold">
                      <p:stCondLst>
                        <p:cond delay="indefinite"/>
                      </p:stCondLst>
                      <p:childTnLst>
                        <p:par>
                          <p:cTn id="48" fill="hold">
                            <p:stCondLst>
                              <p:cond delay="0"/>
                            </p:stCondLst>
                            <p:childTnLst>
                              <p:par>
                                <p:cTn id="49" presetID="10" presetClass="entr" presetSubtype="0" fill="hold" nodeType="clickEffect">
                                  <p:stCondLst>
                                    <p:cond delay="0"/>
                                  </p:stCondLst>
                                  <p:childTnLst>
                                    <p:set>
                                      <p:cBhvr>
                                        <p:cTn id="50" dur="1" fill="hold">
                                          <p:stCondLst>
                                            <p:cond delay="0"/>
                                          </p:stCondLst>
                                        </p:cTn>
                                        <p:tgtEl>
                                          <p:spTgt spid="24"/>
                                        </p:tgtEl>
                                        <p:attrNameLst>
                                          <p:attrName>style.visibility</p:attrName>
                                        </p:attrNameLst>
                                      </p:cBhvr>
                                      <p:to>
                                        <p:strVal val="visible"/>
                                      </p:to>
                                    </p:set>
                                    <p:animEffect transition="in" filter="fade">
                                      <p:cBhvr>
                                        <p:cTn id="51" dur="500"/>
                                        <p:tgtEl>
                                          <p:spTgt spid="24"/>
                                        </p:tgtEl>
                                      </p:cBhvr>
                                    </p:animEffect>
                                  </p:childTnLst>
                                </p:cTn>
                              </p:par>
                              <p:par>
                                <p:cTn id="52" presetID="10" presetClass="entr" presetSubtype="0" fill="hold" grpId="0" nodeType="withEffect">
                                  <p:stCondLst>
                                    <p:cond delay="0"/>
                                  </p:stCondLst>
                                  <p:childTnLst>
                                    <p:set>
                                      <p:cBhvr>
                                        <p:cTn id="53" dur="1" fill="hold">
                                          <p:stCondLst>
                                            <p:cond delay="0"/>
                                          </p:stCondLst>
                                        </p:cTn>
                                        <p:tgtEl>
                                          <p:spTgt spid="21"/>
                                        </p:tgtEl>
                                        <p:attrNameLst>
                                          <p:attrName>style.visibility</p:attrName>
                                        </p:attrNameLst>
                                      </p:cBhvr>
                                      <p:to>
                                        <p:strVal val="visible"/>
                                      </p:to>
                                    </p:set>
                                    <p:animEffect transition="in" filter="fade">
                                      <p:cBhvr>
                                        <p:cTn id="54" dur="500"/>
                                        <p:tgtEl>
                                          <p:spTgt spid="21"/>
                                        </p:tgtEl>
                                      </p:cBhvr>
                                    </p:animEffect>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500"/>
                                        <p:tgtEl>
                                          <p:spTgt spid="23"/>
                                        </p:tgtEl>
                                      </p:cBhvr>
                                    </p:animEffect>
                                  </p:childTnLst>
                                </p:cTn>
                              </p:par>
                              <p:par>
                                <p:cTn id="60" presetID="10" presetClass="entr" presetSubtype="0" fill="hold" grpId="0" nodeType="withEffect">
                                  <p:stCondLst>
                                    <p:cond delay="0"/>
                                  </p:stCondLst>
                                  <p:childTnLst>
                                    <p:set>
                                      <p:cBhvr>
                                        <p:cTn id="61" dur="1" fill="hold">
                                          <p:stCondLst>
                                            <p:cond delay="0"/>
                                          </p:stCondLst>
                                        </p:cTn>
                                        <p:tgtEl>
                                          <p:spTgt spid="22"/>
                                        </p:tgtEl>
                                        <p:attrNameLst>
                                          <p:attrName>style.visibility</p:attrName>
                                        </p:attrNameLst>
                                      </p:cBhvr>
                                      <p:to>
                                        <p:strVal val="visible"/>
                                      </p:to>
                                    </p:set>
                                    <p:animEffect transition="in" filter="fade">
                                      <p:cBhvr>
                                        <p:cTn id="62" dur="500"/>
                                        <p:tgtEl>
                                          <p:spTgt spid="22"/>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6" grpId="0"/>
      <p:bldP spid="41" grpId="0"/>
      <p:bldP spid="33" grpId="0"/>
      <p:bldP spid="34" grpId="0"/>
      <p:bldP spid="19" grpId="0"/>
      <p:bldP spid="21" grpId="0"/>
      <p:bldP spid="22" grpId="0"/>
      <p:bldP spid="2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C64384-3206-450C-A5AC-439748012DF8}"/>
              </a:ext>
            </a:extLst>
          </p:cNvPr>
          <p:cNvSpPr>
            <a:spLocks noGrp="1"/>
          </p:cNvSpPr>
          <p:nvPr>
            <p:ph type="title"/>
          </p:nvPr>
        </p:nvSpPr>
        <p:spPr>
          <a:xfrm>
            <a:off x="2310384" y="2359818"/>
            <a:ext cx="7571232" cy="1325563"/>
          </a:xfrm>
        </p:spPr>
        <p:txBody>
          <a:bodyPr/>
          <a:lstStyle/>
          <a:p>
            <a:r>
              <a:rPr lang="en-US" dirty="0"/>
              <a:t>Definition and Declaration</a:t>
            </a:r>
          </a:p>
        </p:txBody>
      </p:sp>
      <p:sp>
        <p:nvSpPr>
          <p:cNvPr id="3" name="Text Placeholder 3">
            <a:extLst>
              <a:ext uri="{FF2B5EF4-FFF2-40B4-BE49-F238E27FC236}">
                <a16:creationId xmlns:a16="http://schemas.microsoft.com/office/drawing/2014/main" id="{06B777FE-EE20-4B5F-984C-6CF48DF920D6}"/>
              </a:ext>
            </a:extLst>
          </p:cNvPr>
          <p:cNvSpPr txBox="1">
            <a:spLocks/>
          </p:cNvSpPr>
          <p:nvPr/>
        </p:nvSpPr>
        <p:spPr>
          <a:xfrm>
            <a:off x="2072640" y="3535994"/>
            <a:ext cx="8046720" cy="48013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en-US" b="1" dirty="0">
                <a:solidFill>
                  <a:schemeClr val="accent1"/>
                </a:solidFill>
              </a:rPr>
              <a:t>Building code properly revolves around these.</a:t>
            </a:r>
          </a:p>
        </p:txBody>
      </p:sp>
    </p:spTree>
    <p:extLst>
      <p:ext uri="{BB962C8B-B14F-4D97-AF65-F5344CB8AC3E}">
        <p14:creationId xmlns:p14="http://schemas.microsoft.com/office/powerpoint/2010/main" val="14853144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Declaration</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609990"/>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Creates an </a:t>
            </a:r>
            <a:r>
              <a:rPr lang="en-US" sz="2400" b="1" dirty="0">
                <a:solidFill>
                  <a:schemeClr val="accent4">
                    <a:lumMod val="60000"/>
                    <a:lumOff val="40000"/>
                  </a:schemeClr>
                </a:solidFill>
              </a:rPr>
              <a:t>identifier</a:t>
            </a:r>
            <a:r>
              <a:rPr lang="en-US" sz="2400" dirty="0">
                <a:solidFill>
                  <a:srgbClr val="FFFFFF"/>
                </a:solidFill>
              </a:rPr>
              <a:t> that can be referenced elsewhere in our code</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367536"/>
            <a:ext cx="10440697"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Identifiers are the </a:t>
            </a:r>
            <a:r>
              <a:rPr lang="en-US" sz="2400" b="1" dirty="0">
                <a:solidFill>
                  <a:schemeClr val="accent4">
                    <a:lumMod val="60000"/>
                    <a:lumOff val="40000"/>
                  </a:schemeClr>
                </a:solidFill>
              </a:rPr>
              <a:t>variables</a:t>
            </a:r>
            <a:r>
              <a:rPr lang="en-US" sz="2400" dirty="0">
                <a:solidFill>
                  <a:srgbClr val="FFFFFF"/>
                </a:solidFill>
              </a:rPr>
              <a:t>, </a:t>
            </a:r>
            <a:r>
              <a:rPr lang="en-US" sz="2400" b="1" dirty="0">
                <a:solidFill>
                  <a:schemeClr val="accent4">
                    <a:lumMod val="60000"/>
                    <a:lumOff val="40000"/>
                  </a:schemeClr>
                </a:solidFill>
              </a:rPr>
              <a:t>functions</a:t>
            </a:r>
            <a:r>
              <a:rPr lang="en-US" sz="2400" dirty="0">
                <a:solidFill>
                  <a:srgbClr val="FFFFFF"/>
                </a:solidFill>
              </a:rPr>
              <a:t>, and </a:t>
            </a:r>
            <a:r>
              <a:rPr lang="en-US" sz="2400" b="1" dirty="0">
                <a:solidFill>
                  <a:schemeClr val="accent4">
                    <a:lumMod val="60000"/>
                    <a:lumOff val="40000"/>
                  </a:schemeClr>
                </a:solidFill>
              </a:rPr>
              <a:t>user-defined types (classes) </a:t>
            </a:r>
            <a:r>
              <a:rPr lang="en-US" sz="2400" dirty="0">
                <a:solidFill>
                  <a:srgbClr val="FFFFFF"/>
                </a:solidFill>
              </a:rPr>
              <a:t>we need to make our program work.</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4251960"/>
            <a:ext cx="10786574" cy="19202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score = 5;	</a:t>
            </a:r>
            <a:r>
              <a:rPr lang="en-US" dirty="0">
                <a:solidFill>
                  <a:srgbClr val="008000"/>
                </a:solidFill>
                <a:latin typeface="Consolas" panose="020B0609020204030204" pitchFamily="49" charset="0"/>
              </a:rPr>
              <a:t>// Error, undeclared identifier "score"</a:t>
            </a:r>
            <a:endParaRPr lang="en-US" dirty="0">
              <a:solidFill>
                <a:srgbClr val="000000"/>
              </a:solidFill>
              <a:latin typeface="Consolas" panose="020B0609020204030204" pitchFamily="49" charset="0"/>
            </a:endParaRPr>
          </a:p>
          <a:p>
            <a:pPr defTabSz="457200"/>
            <a:r>
              <a:rPr lang="en-US" dirty="0">
                <a:solidFill>
                  <a:srgbClr val="000000"/>
                </a:solidFill>
                <a:latin typeface="Consolas" panose="020B0609020204030204" pitchFamily="49" charset="0"/>
              </a:rPr>
              <a:t>	Foo(10);	</a:t>
            </a:r>
            <a:r>
              <a:rPr lang="en-US" dirty="0">
                <a:solidFill>
                  <a:srgbClr val="008000"/>
                </a:solidFill>
                <a:latin typeface="Consolas" panose="020B0609020204030204" pitchFamily="49" charset="0"/>
              </a:rPr>
              <a:t>// Error, undeclared identifier "Foo"</a:t>
            </a:r>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4251960"/>
            <a:ext cx="100182" cy="19202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674225"/>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616436"/>
            <a:ext cx="333196" cy="333196"/>
          </a:xfrm>
          <a:prstGeom prst="rect">
            <a:avLst/>
          </a:prstGeom>
        </p:spPr>
      </p:pic>
      <p:sp>
        <p:nvSpPr>
          <p:cNvPr id="15" name="TextBox 14">
            <a:extLst>
              <a:ext uri="{FF2B5EF4-FFF2-40B4-BE49-F238E27FC236}">
                <a16:creationId xmlns:a16="http://schemas.microsoft.com/office/drawing/2014/main" id="{50A55D2B-82AD-4A17-887C-23B6720AB7B8}"/>
              </a:ext>
            </a:extLst>
          </p:cNvPr>
          <p:cNvSpPr txBox="1"/>
          <p:nvPr/>
        </p:nvSpPr>
        <p:spPr>
          <a:xfrm>
            <a:off x="1055657" y="3494414"/>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Referencing an identifier that doesn’t exist is a compiler error.</a:t>
            </a:r>
          </a:p>
        </p:txBody>
      </p:sp>
      <p:pic>
        <p:nvPicPr>
          <p:cNvPr id="16" name="Graphic 15">
            <a:extLst>
              <a:ext uri="{FF2B5EF4-FFF2-40B4-BE49-F238E27FC236}">
                <a16:creationId xmlns:a16="http://schemas.microsoft.com/office/drawing/2014/main" id="{A1A70386-D3A1-47A1-BD5E-523298AB7E9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3558648"/>
            <a:ext cx="333196" cy="333196"/>
          </a:xfrm>
          <a:prstGeom prst="rect">
            <a:avLst/>
          </a:prstGeom>
        </p:spPr>
      </p:pic>
    </p:spTree>
    <p:custDataLst>
      <p:tags r:id="rId1"/>
    </p:custDataLst>
    <p:extLst>
      <p:ext uri="{BB962C8B-B14F-4D97-AF65-F5344CB8AC3E}">
        <p14:creationId xmlns:p14="http://schemas.microsoft.com/office/powerpoint/2010/main" val="1869041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39"/>
                                        </p:tgtEl>
                                        <p:attrNameLst>
                                          <p:attrName>style.visibility</p:attrName>
                                        </p:attrNameLst>
                                      </p:cBhvr>
                                      <p:to>
                                        <p:strVal val="visible"/>
                                      </p:to>
                                    </p:set>
                                    <p:animEffect transition="in" filter="fade">
                                      <p:cBhvr>
                                        <p:cTn id="23" dur="500"/>
                                        <p:tgtEl>
                                          <p:spTgt spid="3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40"/>
                                        </p:tgtEl>
                                        <p:attrNameLst>
                                          <p:attrName>style.visibility</p:attrName>
                                        </p:attrNameLst>
                                      </p:cBhvr>
                                      <p:to>
                                        <p:strVal val="visible"/>
                                      </p:to>
                                    </p:set>
                                    <p:animEffect transition="in" filter="fade">
                                      <p:cBhvr>
                                        <p:cTn id="26"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40" grpId="0" animBg="1"/>
      <p:bldP spid="39" grpId="0" animBg="1"/>
      <p:bldP spid="1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Declaration Examples</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600200"/>
            <a:ext cx="10881360" cy="45720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Raise(</a:t>
            </a:r>
            <a:r>
              <a:rPr lang="en-US" dirty="0">
                <a:solidFill>
                  <a:srgbClr val="0000FF"/>
                </a:solidFill>
                <a:latin typeface="Consolas" panose="020B0609020204030204" pitchFamily="49" charset="0"/>
              </a:rPr>
              <a:t>int </a:t>
            </a:r>
            <a:r>
              <a:rPr lang="en-US" dirty="0">
                <a:solidFill>
                  <a:schemeClr val="accent3">
                    <a:lumMod val="75000"/>
                  </a:schemeClr>
                </a:solidFill>
                <a:latin typeface="Consolas" panose="020B0609020204030204" pitchFamily="49" charset="0"/>
              </a:rPr>
              <a:t>value</a:t>
            </a:r>
            <a:r>
              <a:rPr lang="en-US" dirty="0">
                <a:solidFill>
                  <a:srgbClr val="808080"/>
                </a:solidFill>
                <a:latin typeface="Consolas" panose="020B0609020204030204" pitchFamily="49" charset="0"/>
              </a:rPr>
              <a:t>, </a:t>
            </a:r>
            <a:r>
              <a:rPr lang="en-US" dirty="0">
                <a:solidFill>
                  <a:schemeClr val="accent3"/>
                </a:solidFill>
                <a:latin typeface="Consolas" panose="020B0609020204030204" pitchFamily="49" charset="0"/>
              </a:rPr>
              <a:t>int</a:t>
            </a:r>
            <a:r>
              <a:rPr lang="en-US" dirty="0">
                <a:solidFill>
                  <a:srgbClr val="808080"/>
                </a:solidFill>
                <a:latin typeface="Consolas" panose="020B0609020204030204" pitchFamily="49" charset="0"/>
              </a:rPr>
              <a:t> </a:t>
            </a:r>
            <a:r>
              <a:rPr lang="en-US" dirty="0">
                <a:solidFill>
                  <a:schemeClr val="accent3">
                    <a:lumMod val="75000"/>
                  </a:schemeClr>
                </a:solidFill>
                <a:latin typeface="Consolas" panose="020B0609020204030204" pitchFamily="49" charset="0"/>
              </a:rPr>
              <a:t>exponent</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Declare the function</a:t>
            </a:r>
          </a:p>
          <a:p>
            <a:pPr defTabSz="457200"/>
            <a:endParaRPr lang="en-US" dirty="0">
              <a:solidFill>
                <a:srgbClr val="0000FF"/>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score; 		</a:t>
            </a:r>
            <a:r>
              <a:rPr lang="en-US" dirty="0">
                <a:solidFill>
                  <a:srgbClr val="008000"/>
                </a:solidFill>
                <a:latin typeface="Consolas" panose="020B0609020204030204" pitchFamily="49" charset="0"/>
              </a:rPr>
              <a:t>// Declare the identifier "score"</a:t>
            </a:r>
          </a:p>
          <a:p>
            <a:pPr defTabSz="457200"/>
            <a:r>
              <a:rPr lang="en-US" dirty="0">
                <a:solidFill>
                  <a:srgbClr val="008000"/>
                </a:solidFill>
                <a:latin typeface="Consolas" panose="020B0609020204030204" pitchFamily="49" charset="0"/>
              </a:rPr>
              <a:t>	</a:t>
            </a:r>
            <a:r>
              <a:rPr lang="en-US" dirty="0">
                <a:solidFill>
                  <a:srgbClr val="000000"/>
                </a:solidFill>
                <a:latin typeface="Consolas" panose="020B0609020204030204" pitchFamily="49" charset="0"/>
              </a:rPr>
              <a:t>score = 5;		</a:t>
            </a:r>
            <a:r>
              <a:rPr lang="en-US" dirty="0">
                <a:solidFill>
                  <a:srgbClr val="008000"/>
                </a:solidFill>
                <a:latin typeface="Consolas" panose="020B0609020204030204" pitchFamily="49" charset="0"/>
              </a:rPr>
              <a:t>// Assign a value to the variable</a:t>
            </a:r>
            <a:endParaRPr lang="en-US" dirty="0">
              <a:solidFill>
                <a:srgbClr val="000000"/>
              </a:solidFill>
              <a:latin typeface="Consolas" panose="020B0609020204030204" pitchFamily="49" charset="0"/>
            </a:endParaRPr>
          </a:p>
          <a:p>
            <a:pPr defTabSz="457200"/>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numPlayers</a:t>
            </a:r>
            <a:r>
              <a:rPr lang="en-US" dirty="0">
                <a:solidFill>
                  <a:srgbClr val="000000"/>
                </a:solidFill>
                <a:latin typeface="Consolas" panose="020B0609020204030204" pitchFamily="49" charset="0"/>
              </a:rPr>
              <a:t> = 3;	</a:t>
            </a:r>
            <a:r>
              <a:rPr lang="en-US" dirty="0">
                <a:solidFill>
                  <a:srgbClr val="008000"/>
                </a:solidFill>
                <a:latin typeface="Consolas" panose="020B0609020204030204" pitchFamily="49" charset="0"/>
              </a:rPr>
              <a:t>// Declare AND initialize a variable</a:t>
            </a:r>
          </a:p>
          <a:p>
            <a:pPr defTabSz="457200"/>
            <a:r>
              <a:rPr lang="en-US" dirty="0">
                <a:solidFill>
                  <a:srgbClr val="000000"/>
                </a:solidFill>
                <a:latin typeface="Consolas" panose="020B0609020204030204" pitchFamily="49" charset="0"/>
              </a:rPr>
              <a:t>	</a:t>
            </a:r>
          </a:p>
          <a:p>
            <a:pPr defTabSz="457200"/>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result = Raise(10, 2);	</a:t>
            </a:r>
            <a:r>
              <a:rPr lang="en-US" dirty="0">
                <a:solidFill>
                  <a:srgbClr val="008000"/>
                </a:solidFill>
                <a:latin typeface="Consolas" panose="020B0609020204030204" pitchFamily="49" charset="0"/>
              </a:rPr>
              <a:t>// Call the function</a:t>
            </a:r>
          </a:p>
          <a:p>
            <a:pPr defTabSz="457200"/>
            <a:r>
              <a:rPr lang="en-US" dirty="0">
                <a:solidFill>
                  <a:srgbClr val="008000"/>
                </a:solidFill>
                <a:latin typeface="Consolas" panose="020B0609020204030204" pitchFamily="49" charset="0"/>
              </a:rPr>
              <a:t>	</a:t>
            </a:r>
            <a:r>
              <a:rPr lang="en-US" dirty="0">
                <a:solidFill>
                  <a:srgbClr val="000000"/>
                </a:solidFill>
                <a:latin typeface="Consolas" panose="020B0609020204030204" pitchFamily="49" charset="0"/>
              </a:rPr>
              <a:t>Foo();		</a:t>
            </a:r>
            <a:r>
              <a:rPr lang="en-US" dirty="0">
                <a:solidFill>
                  <a:srgbClr val="008000"/>
                </a:solidFill>
                <a:latin typeface="Consolas" panose="020B0609020204030204" pitchFamily="49" charset="0"/>
              </a:rPr>
              <a:t>// Error, undeclared identifier</a:t>
            </a:r>
          </a:p>
          <a:p>
            <a:pPr defTabSz="457200"/>
            <a:r>
              <a:rPr lang="en-US" dirty="0">
                <a:solidFill>
                  <a:srgbClr val="0000FF"/>
                </a:solidFill>
                <a:latin typeface="Consolas" panose="020B0609020204030204" pitchFamily="49" charset="0"/>
              </a:rPr>
              <a:t>	</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a:solidFill>
                  <a:srgbClr val="000000"/>
                </a:solidFill>
                <a:latin typeface="Consolas" panose="020B0609020204030204" pitchFamily="49" charset="0"/>
              </a:rPr>
              <a:t>Foo(); </a:t>
            </a:r>
            <a:r>
              <a:rPr lang="en-US" dirty="0">
                <a:solidFill>
                  <a:srgbClr val="008000"/>
                </a:solidFill>
                <a:latin typeface="Consolas" panose="020B0609020204030204" pitchFamily="49" charset="0"/>
              </a:rPr>
              <a:t>// Declare the Foo function</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600200"/>
            <a:ext cx="100182" cy="4572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4" name="Freeform: Shape 13">
            <a:extLst>
              <a:ext uri="{FF2B5EF4-FFF2-40B4-BE49-F238E27FC236}">
                <a16:creationId xmlns:a16="http://schemas.microsoft.com/office/drawing/2014/main" id="{3EB379EA-042A-4FAD-9089-C2645E8AA07E}"/>
              </a:ext>
            </a:extLst>
          </p:cNvPr>
          <p:cNvSpPr/>
          <p:nvPr/>
        </p:nvSpPr>
        <p:spPr>
          <a:xfrm>
            <a:off x="6833003" y="4835086"/>
            <a:ext cx="4023360" cy="109728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dirty="0">
                <a:solidFill>
                  <a:srgbClr val="000000"/>
                </a:solidFill>
                <a:cs typeface="Calibri" panose="020F0502020204030204" pitchFamily="34" charset="0"/>
              </a:rPr>
              <a:t>C++ compiles from </a:t>
            </a:r>
            <a:r>
              <a:rPr lang="en-US" b="1" dirty="0">
                <a:solidFill>
                  <a:srgbClr val="000000"/>
                </a:solidFill>
                <a:cs typeface="Calibri" panose="020F0502020204030204" pitchFamily="34" charset="0"/>
              </a:rPr>
              <a:t>top</a:t>
            </a:r>
            <a:r>
              <a:rPr lang="en-US" dirty="0">
                <a:solidFill>
                  <a:srgbClr val="000000"/>
                </a:solidFill>
                <a:cs typeface="Calibri" panose="020F0502020204030204" pitchFamily="34" charset="0"/>
              </a:rPr>
              <a:t> to </a:t>
            </a:r>
            <a:r>
              <a:rPr lang="en-US" b="1" dirty="0">
                <a:solidFill>
                  <a:srgbClr val="000000"/>
                </a:solidFill>
                <a:cs typeface="Calibri" panose="020F0502020204030204" pitchFamily="34" charset="0"/>
              </a:rPr>
              <a:t>bottom</a:t>
            </a:r>
            <a:r>
              <a:rPr lang="en-US" dirty="0">
                <a:solidFill>
                  <a:srgbClr val="000000"/>
                </a:solidFill>
                <a:cs typeface="Calibri" panose="020F0502020204030204" pitchFamily="34" charset="0"/>
              </a:rPr>
              <a:t>; identifiers must be declared before (above) lines that use them.</a:t>
            </a:r>
          </a:p>
        </p:txBody>
      </p:sp>
      <p:sp>
        <p:nvSpPr>
          <p:cNvPr id="10" name="Rectangle 9">
            <a:extLst>
              <a:ext uri="{FF2B5EF4-FFF2-40B4-BE49-F238E27FC236}">
                <a16:creationId xmlns:a16="http://schemas.microsoft.com/office/drawing/2014/main" id="{8B932DBA-00C1-4FD8-98FE-AB7F89088332}"/>
              </a:ext>
              <a:ext uri="{C183D7F6-B498-43B3-948B-1728B52AA6E4}">
                <adec:decorative xmlns:adec="http://schemas.microsoft.com/office/drawing/2017/decorative" val="1"/>
              </a:ext>
            </a:extLst>
          </p:cNvPr>
          <p:cNvSpPr/>
          <p:nvPr/>
        </p:nvSpPr>
        <p:spPr>
          <a:xfrm>
            <a:off x="849482" y="1808939"/>
            <a:ext cx="7545217"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CD3B69D1-9B40-44D4-AB7B-C4BD3BABA631}"/>
              </a:ext>
              <a:ext uri="{C183D7F6-B498-43B3-948B-1728B52AA6E4}">
                <adec:decorative xmlns:adec="http://schemas.microsoft.com/office/drawing/2017/decorative" val="1"/>
              </a:ext>
            </a:extLst>
          </p:cNvPr>
          <p:cNvSpPr/>
          <p:nvPr/>
        </p:nvSpPr>
        <p:spPr>
          <a:xfrm>
            <a:off x="1288902" y="2901702"/>
            <a:ext cx="7418218"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89AAE8A5-F499-408C-A0EE-5D697F7566F5}"/>
              </a:ext>
              <a:ext uri="{C183D7F6-B498-43B3-948B-1728B52AA6E4}">
                <adec:decorative xmlns:adec="http://schemas.microsoft.com/office/drawing/2017/decorative" val="1"/>
              </a:ext>
            </a:extLst>
          </p:cNvPr>
          <p:cNvSpPr/>
          <p:nvPr/>
        </p:nvSpPr>
        <p:spPr>
          <a:xfrm>
            <a:off x="1288902" y="3174752"/>
            <a:ext cx="7418218"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B7959263-8127-4462-93F3-2DF5B6C7B7B2}"/>
              </a:ext>
              <a:ext uri="{C183D7F6-B498-43B3-948B-1728B52AA6E4}">
                <adec:decorative xmlns:adec="http://schemas.microsoft.com/office/drawing/2017/decorative" val="1"/>
              </a:ext>
            </a:extLst>
          </p:cNvPr>
          <p:cNvSpPr/>
          <p:nvPr/>
        </p:nvSpPr>
        <p:spPr>
          <a:xfrm>
            <a:off x="1288902" y="3442388"/>
            <a:ext cx="7418218"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DA9AE47A-BD38-4FCF-ABA0-6DF308117F80}"/>
              </a:ext>
              <a:ext uri="{C183D7F6-B498-43B3-948B-1728B52AA6E4}">
                <adec:decorative xmlns:adec="http://schemas.microsoft.com/office/drawing/2017/decorative" val="1"/>
              </a:ext>
            </a:extLst>
          </p:cNvPr>
          <p:cNvSpPr/>
          <p:nvPr/>
        </p:nvSpPr>
        <p:spPr>
          <a:xfrm>
            <a:off x="1288902" y="3989715"/>
            <a:ext cx="6351418"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4A55B91C-DE34-46B6-B308-12D16E6CAD76}"/>
              </a:ext>
              <a:ext uri="{C183D7F6-B498-43B3-948B-1728B52AA6E4}">
                <adec:decorative xmlns:adec="http://schemas.microsoft.com/office/drawing/2017/decorative" val="1"/>
              </a:ext>
            </a:extLst>
          </p:cNvPr>
          <p:cNvSpPr/>
          <p:nvPr/>
        </p:nvSpPr>
        <p:spPr>
          <a:xfrm>
            <a:off x="1288902" y="4263306"/>
            <a:ext cx="6351418"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64E79766-4091-4A8E-9CD9-4BBC1C666952}"/>
              </a:ext>
              <a:ext uri="{C183D7F6-B498-43B3-948B-1728B52AA6E4}">
                <adec:decorative xmlns:adec="http://schemas.microsoft.com/office/drawing/2017/decorative" val="1"/>
              </a:ext>
            </a:extLst>
          </p:cNvPr>
          <p:cNvSpPr/>
          <p:nvPr/>
        </p:nvSpPr>
        <p:spPr>
          <a:xfrm>
            <a:off x="849483" y="5631199"/>
            <a:ext cx="5068718" cy="331947"/>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23309301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3"/>
                                        </p:tgtEl>
                                        <p:attrNameLst>
                                          <p:attrName>style.visibility</p:attrName>
                                        </p:attrNameLst>
                                      </p:cBhvr>
                                      <p:to>
                                        <p:strVal val="visible"/>
                                      </p:to>
                                    </p:set>
                                    <p:animEffect transition="in" filter="fade">
                                      <p:cBhvr>
                                        <p:cTn id="12" dur="500"/>
                                        <p:tgtEl>
                                          <p:spTgt spid="13"/>
                                        </p:tgtEl>
                                      </p:cBhvr>
                                    </p:animEffect>
                                  </p:childTnLst>
                                </p:cTn>
                              </p:par>
                              <p:par>
                                <p:cTn id="13" presetID="10" presetClass="exit" presetSubtype="0" fill="hold" grpId="1" nodeType="withEffect">
                                  <p:stCondLst>
                                    <p:cond delay="0"/>
                                  </p:stCondLst>
                                  <p:childTnLst>
                                    <p:animEffect transition="out" filter="fade">
                                      <p:cBhvr>
                                        <p:cTn id="14" dur="500"/>
                                        <p:tgtEl>
                                          <p:spTgt spid="10"/>
                                        </p:tgtEl>
                                      </p:cBhvr>
                                    </p:animEffect>
                                    <p:set>
                                      <p:cBhvr>
                                        <p:cTn id="15" dur="1" fill="hold">
                                          <p:stCondLst>
                                            <p:cond delay="499"/>
                                          </p:stCondLst>
                                        </p:cTn>
                                        <p:tgtEl>
                                          <p:spTgt spid="10"/>
                                        </p:tgtEl>
                                        <p:attrNameLst>
                                          <p:attrName>style.visibility</p:attrName>
                                        </p:attrNameLst>
                                      </p:cBhvr>
                                      <p:to>
                                        <p:strVal val="hidden"/>
                                      </p:to>
                                    </p:se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15"/>
                                        </p:tgtEl>
                                        <p:attrNameLst>
                                          <p:attrName>style.visibility</p:attrName>
                                        </p:attrNameLst>
                                      </p:cBhvr>
                                      <p:to>
                                        <p:strVal val="visible"/>
                                      </p:to>
                                    </p:set>
                                    <p:animEffect transition="in" filter="fade">
                                      <p:cBhvr>
                                        <p:cTn id="20" dur="500"/>
                                        <p:tgtEl>
                                          <p:spTgt spid="15"/>
                                        </p:tgtEl>
                                      </p:cBhvr>
                                    </p:animEffect>
                                  </p:childTnLst>
                                </p:cTn>
                              </p:par>
                              <p:par>
                                <p:cTn id="21" presetID="10" presetClass="exit" presetSubtype="0" fill="hold" grpId="1" nodeType="withEffect">
                                  <p:stCondLst>
                                    <p:cond delay="0"/>
                                  </p:stCondLst>
                                  <p:childTnLst>
                                    <p:animEffect transition="out" filter="fade">
                                      <p:cBhvr>
                                        <p:cTn id="22" dur="500"/>
                                        <p:tgtEl>
                                          <p:spTgt spid="13"/>
                                        </p:tgtEl>
                                      </p:cBhvr>
                                    </p:animEffect>
                                    <p:set>
                                      <p:cBhvr>
                                        <p:cTn id="23" dur="1" fill="hold">
                                          <p:stCondLst>
                                            <p:cond delay="499"/>
                                          </p:stCondLst>
                                        </p:cTn>
                                        <p:tgtEl>
                                          <p:spTgt spid="13"/>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fade">
                                      <p:cBhvr>
                                        <p:cTn id="28" dur="500"/>
                                        <p:tgtEl>
                                          <p:spTgt spid="16"/>
                                        </p:tgtEl>
                                      </p:cBhvr>
                                    </p:animEffect>
                                  </p:childTnLst>
                                </p:cTn>
                              </p:par>
                              <p:par>
                                <p:cTn id="29" presetID="10" presetClass="exit" presetSubtype="0" fill="hold" grpId="1" nodeType="withEffect">
                                  <p:stCondLst>
                                    <p:cond delay="0"/>
                                  </p:stCondLst>
                                  <p:childTnLst>
                                    <p:animEffect transition="out" filter="fade">
                                      <p:cBhvr>
                                        <p:cTn id="30" dur="500"/>
                                        <p:tgtEl>
                                          <p:spTgt spid="15"/>
                                        </p:tgtEl>
                                      </p:cBhvr>
                                    </p:animEffect>
                                    <p:set>
                                      <p:cBhvr>
                                        <p:cTn id="31" dur="1" fill="hold">
                                          <p:stCondLst>
                                            <p:cond delay="499"/>
                                          </p:stCondLst>
                                        </p:cTn>
                                        <p:tgtEl>
                                          <p:spTgt spid="15"/>
                                        </p:tgtEl>
                                        <p:attrNameLst>
                                          <p:attrName>style.visibility</p:attrName>
                                        </p:attrNameLst>
                                      </p:cBhvr>
                                      <p:to>
                                        <p:strVal val="hidden"/>
                                      </p:to>
                                    </p:set>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grpId="0" nodeType="clickEffect">
                                  <p:stCondLst>
                                    <p:cond delay="0"/>
                                  </p:stCondLst>
                                  <p:childTnLst>
                                    <p:set>
                                      <p:cBhvr>
                                        <p:cTn id="35" dur="1" fill="hold">
                                          <p:stCondLst>
                                            <p:cond delay="0"/>
                                          </p:stCondLst>
                                        </p:cTn>
                                        <p:tgtEl>
                                          <p:spTgt spid="17"/>
                                        </p:tgtEl>
                                        <p:attrNameLst>
                                          <p:attrName>style.visibility</p:attrName>
                                        </p:attrNameLst>
                                      </p:cBhvr>
                                      <p:to>
                                        <p:strVal val="visible"/>
                                      </p:to>
                                    </p:set>
                                    <p:animEffect transition="in" filter="fade">
                                      <p:cBhvr>
                                        <p:cTn id="36" dur="500"/>
                                        <p:tgtEl>
                                          <p:spTgt spid="17"/>
                                        </p:tgtEl>
                                      </p:cBhvr>
                                    </p:animEffect>
                                  </p:childTnLst>
                                </p:cTn>
                              </p:par>
                              <p:par>
                                <p:cTn id="37" presetID="10" presetClass="exit" presetSubtype="0" fill="hold" grpId="1" nodeType="withEffect">
                                  <p:stCondLst>
                                    <p:cond delay="0"/>
                                  </p:stCondLst>
                                  <p:childTnLst>
                                    <p:animEffect transition="out" filter="fade">
                                      <p:cBhvr>
                                        <p:cTn id="38" dur="500"/>
                                        <p:tgtEl>
                                          <p:spTgt spid="16"/>
                                        </p:tgtEl>
                                      </p:cBhvr>
                                    </p:animEffect>
                                    <p:set>
                                      <p:cBhvr>
                                        <p:cTn id="39" dur="1" fill="hold">
                                          <p:stCondLst>
                                            <p:cond delay="499"/>
                                          </p:stCondLst>
                                        </p:cTn>
                                        <p:tgtEl>
                                          <p:spTgt spid="16"/>
                                        </p:tgtEl>
                                        <p:attrNameLst>
                                          <p:attrName>style.visibility</p:attrName>
                                        </p:attrNameLst>
                                      </p:cBhvr>
                                      <p:to>
                                        <p:strVal val="hidden"/>
                                      </p:to>
                                    </p:set>
                                  </p:childTnLst>
                                </p:cTn>
                              </p:par>
                            </p:childTnLst>
                          </p:cTn>
                        </p:par>
                      </p:childTnLst>
                    </p:cTn>
                  </p:par>
                  <p:par>
                    <p:cTn id="40" fill="hold">
                      <p:stCondLst>
                        <p:cond delay="indefinite"/>
                      </p:stCondLst>
                      <p:childTnLst>
                        <p:par>
                          <p:cTn id="41" fill="hold">
                            <p:stCondLst>
                              <p:cond delay="0"/>
                            </p:stCondLst>
                            <p:childTnLst>
                              <p:par>
                                <p:cTn id="42" presetID="10" presetClass="entr" presetSubtype="0" fill="hold" grpId="0" nodeType="clickEffect">
                                  <p:stCondLst>
                                    <p:cond delay="0"/>
                                  </p:stCondLst>
                                  <p:childTnLst>
                                    <p:set>
                                      <p:cBhvr>
                                        <p:cTn id="43" dur="1" fill="hold">
                                          <p:stCondLst>
                                            <p:cond delay="0"/>
                                          </p:stCondLst>
                                        </p:cTn>
                                        <p:tgtEl>
                                          <p:spTgt spid="18"/>
                                        </p:tgtEl>
                                        <p:attrNameLst>
                                          <p:attrName>style.visibility</p:attrName>
                                        </p:attrNameLst>
                                      </p:cBhvr>
                                      <p:to>
                                        <p:strVal val="visible"/>
                                      </p:to>
                                    </p:set>
                                    <p:animEffect transition="in" filter="fade">
                                      <p:cBhvr>
                                        <p:cTn id="44" dur="500"/>
                                        <p:tgtEl>
                                          <p:spTgt spid="18"/>
                                        </p:tgtEl>
                                      </p:cBhvr>
                                    </p:animEffect>
                                  </p:childTnLst>
                                </p:cTn>
                              </p:par>
                              <p:par>
                                <p:cTn id="45" presetID="10" presetClass="exit" presetSubtype="0" fill="hold" grpId="1" nodeType="withEffect">
                                  <p:stCondLst>
                                    <p:cond delay="0"/>
                                  </p:stCondLst>
                                  <p:childTnLst>
                                    <p:animEffect transition="out" filter="fade">
                                      <p:cBhvr>
                                        <p:cTn id="46" dur="500"/>
                                        <p:tgtEl>
                                          <p:spTgt spid="17"/>
                                        </p:tgtEl>
                                      </p:cBhvr>
                                    </p:animEffect>
                                    <p:set>
                                      <p:cBhvr>
                                        <p:cTn id="47" dur="1" fill="hold">
                                          <p:stCondLst>
                                            <p:cond delay="499"/>
                                          </p:stCondLst>
                                        </p:cTn>
                                        <p:tgtEl>
                                          <p:spTgt spid="17"/>
                                        </p:tgtEl>
                                        <p:attrNameLst>
                                          <p:attrName>style.visibility</p:attrName>
                                        </p:attrNameLst>
                                      </p:cBhvr>
                                      <p:to>
                                        <p:strVal val="hidden"/>
                                      </p:to>
                                    </p:se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19"/>
                                        </p:tgtEl>
                                        <p:attrNameLst>
                                          <p:attrName>style.visibility</p:attrName>
                                        </p:attrNameLst>
                                      </p:cBhvr>
                                      <p:to>
                                        <p:strVal val="visible"/>
                                      </p:to>
                                    </p:set>
                                    <p:animEffect transition="in" filter="fade">
                                      <p:cBhvr>
                                        <p:cTn id="52" dur="500"/>
                                        <p:tgtEl>
                                          <p:spTgt spid="19"/>
                                        </p:tgtEl>
                                      </p:cBhvr>
                                    </p:animEffect>
                                  </p:childTnLst>
                                </p:cTn>
                              </p:par>
                            </p:childTnLst>
                          </p:cTn>
                        </p:par>
                      </p:childTnLst>
                    </p:cTn>
                  </p:par>
                  <p:par>
                    <p:cTn id="53" fill="hold">
                      <p:stCondLst>
                        <p:cond delay="indefinite"/>
                      </p:stCondLst>
                      <p:childTnLst>
                        <p:par>
                          <p:cTn id="54" fill="hold">
                            <p:stCondLst>
                              <p:cond delay="0"/>
                            </p:stCondLst>
                            <p:childTnLst>
                              <p:par>
                                <p:cTn id="55" presetID="10" presetClass="entr" presetSubtype="0" fill="hold" grpId="0" nodeType="clickEffect">
                                  <p:stCondLst>
                                    <p:cond delay="0"/>
                                  </p:stCondLst>
                                  <p:childTnLst>
                                    <p:set>
                                      <p:cBhvr>
                                        <p:cTn id="56" dur="1" fill="hold">
                                          <p:stCondLst>
                                            <p:cond delay="0"/>
                                          </p:stCondLst>
                                        </p:cTn>
                                        <p:tgtEl>
                                          <p:spTgt spid="14"/>
                                        </p:tgtEl>
                                        <p:attrNameLst>
                                          <p:attrName>style.visibility</p:attrName>
                                        </p:attrNameLst>
                                      </p:cBhvr>
                                      <p:to>
                                        <p:strVal val="visible"/>
                                      </p:to>
                                    </p:set>
                                    <p:animEffect transition="in" filter="fade">
                                      <p:cBhvr>
                                        <p:cTn id="57" dur="500"/>
                                        <p:tgtEl>
                                          <p:spTgt spid="14"/>
                                        </p:tgtEl>
                                      </p:cBhvr>
                                    </p:animEffect>
                                  </p:childTnLst>
                                </p:cTn>
                              </p:par>
                              <p:par>
                                <p:cTn id="58" presetID="10" presetClass="exit" presetSubtype="0" fill="hold" grpId="1" nodeType="withEffect">
                                  <p:stCondLst>
                                    <p:cond delay="0"/>
                                  </p:stCondLst>
                                  <p:childTnLst>
                                    <p:animEffect transition="out" filter="fade">
                                      <p:cBhvr>
                                        <p:cTn id="59" dur="500"/>
                                        <p:tgtEl>
                                          <p:spTgt spid="18"/>
                                        </p:tgtEl>
                                      </p:cBhvr>
                                    </p:animEffect>
                                    <p:set>
                                      <p:cBhvr>
                                        <p:cTn id="60" dur="1" fill="hold">
                                          <p:stCondLst>
                                            <p:cond delay="499"/>
                                          </p:stCondLst>
                                        </p:cTn>
                                        <p:tgtEl>
                                          <p:spTgt spid="18"/>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19"/>
                                        </p:tgtEl>
                                      </p:cBhvr>
                                    </p:animEffect>
                                    <p:set>
                                      <p:cBhvr>
                                        <p:cTn id="63" dur="1" fill="hold">
                                          <p:stCondLst>
                                            <p:cond delay="499"/>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0" grpId="0" animBg="1"/>
      <p:bldP spid="10" grpId="1" animBg="1"/>
      <p:bldP spid="13" grpId="0" animBg="1"/>
      <p:bldP spid="13" grpId="1" animBg="1"/>
      <p:bldP spid="15" grpId="0" animBg="1"/>
      <p:bldP spid="15" grpId="1" animBg="1"/>
      <p:bldP spid="16" grpId="0" animBg="1"/>
      <p:bldP spid="16" grpId="1" animBg="1"/>
      <p:bldP spid="17" grpId="0" animBg="1"/>
      <p:bldP spid="17" grpId="1" animBg="1"/>
      <p:bldP spid="18" grpId="0" animBg="1"/>
      <p:bldP spid="18" grpId="1" animBg="1"/>
      <p:bldP spid="19" grpId="0" animBg="1"/>
      <p:bldP spid="19"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Prototypes</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609990"/>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Function declarations are called </a:t>
            </a:r>
            <a:r>
              <a:rPr lang="en-US" sz="2400" b="1" dirty="0">
                <a:solidFill>
                  <a:schemeClr val="accent4">
                    <a:lumMod val="60000"/>
                    <a:lumOff val="40000"/>
                  </a:schemeClr>
                </a:solidFill>
              </a:rPr>
              <a:t>prototypes</a:t>
            </a:r>
            <a:r>
              <a:rPr lang="en-US" sz="2400" dirty="0">
                <a:solidFill>
                  <a:srgbClr val="FFFFFF"/>
                </a:solidFill>
              </a:rPr>
              <a:t>.</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918590"/>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They create an identifier for the compiler.</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4892040"/>
            <a:ext cx="10786574" cy="128016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a:solidFill>
                  <a:srgbClr val="0000FF"/>
                </a:solidFill>
                <a:latin typeface="Consolas" panose="020B0609020204030204" pitchFamily="49" charset="0"/>
              </a:rPr>
              <a:t>float</a:t>
            </a:r>
            <a:r>
              <a:rPr lang="en-US">
                <a:solidFill>
                  <a:srgbClr val="000000"/>
                </a:solidFill>
                <a:latin typeface="Consolas" panose="020B0609020204030204" pitchFamily="49" charset="0"/>
              </a:rPr>
              <a:t> CalculateAverage(</a:t>
            </a:r>
            <a:r>
              <a:rPr lang="en-US">
                <a:solidFill>
                  <a:srgbClr val="0000FF"/>
                </a:solidFill>
                <a:latin typeface="Consolas" panose="020B0609020204030204" pitchFamily="49" charset="0"/>
              </a:rPr>
              <a:t>int</a:t>
            </a:r>
            <a:r>
              <a:rPr lang="en-US">
                <a:solidFill>
                  <a:srgbClr val="000000"/>
                </a:solidFill>
                <a:latin typeface="Consolas" panose="020B0609020204030204" pitchFamily="49" charset="0"/>
              </a:rPr>
              <a:t> </a:t>
            </a:r>
            <a:r>
              <a:rPr lang="en-US">
                <a:solidFill>
                  <a:srgbClr val="808080"/>
                </a:solidFill>
                <a:latin typeface="Consolas" panose="020B0609020204030204" pitchFamily="49" charset="0"/>
              </a:rPr>
              <a:t>one</a:t>
            </a:r>
            <a:r>
              <a:rPr lang="en-US">
                <a:solidFill>
                  <a:srgbClr val="000000"/>
                </a:solidFill>
                <a:latin typeface="Consolas" panose="020B0609020204030204" pitchFamily="49" charset="0"/>
              </a:rPr>
              <a:t>,</a:t>
            </a:r>
            <a:r>
              <a:rPr lang="en-US">
                <a:solidFill>
                  <a:srgbClr val="808080"/>
                </a:solidFill>
                <a:latin typeface="Consolas" panose="020B0609020204030204" pitchFamily="49" charset="0"/>
              </a:rPr>
              <a:t> </a:t>
            </a:r>
            <a:r>
              <a:rPr lang="en-US">
                <a:solidFill>
                  <a:srgbClr val="0000FF"/>
                </a:solidFill>
                <a:latin typeface="Consolas" panose="020B0609020204030204" pitchFamily="49" charset="0"/>
              </a:rPr>
              <a:t>int</a:t>
            </a:r>
            <a:r>
              <a:rPr lang="en-US">
                <a:solidFill>
                  <a:srgbClr val="808080"/>
                </a:solidFill>
                <a:latin typeface="Consolas" panose="020B0609020204030204" pitchFamily="49" charset="0"/>
              </a:rPr>
              <a:t> two</a:t>
            </a:r>
            <a:r>
              <a:rPr lang="en-US">
                <a:solidFill>
                  <a:srgbClr val="000000"/>
                </a:solidFill>
                <a:latin typeface="Consolas" panose="020B0609020204030204" pitchFamily="49" charset="0"/>
              </a:rPr>
              <a:t>,</a:t>
            </a:r>
            <a:r>
              <a:rPr lang="en-US">
                <a:solidFill>
                  <a:srgbClr val="808080"/>
                </a:solidFill>
                <a:latin typeface="Consolas" panose="020B0609020204030204" pitchFamily="49" charset="0"/>
              </a:rPr>
              <a:t> </a:t>
            </a:r>
            <a:r>
              <a:rPr lang="en-US">
                <a:solidFill>
                  <a:srgbClr val="0000FF"/>
                </a:solidFill>
                <a:latin typeface="Consolas" panose="020B0609020204030204" pitchFamily="49" charset="0"/>
              </a:rPr>
              <a:t>int</a:t>
            </a:r>
            <a:r>
              <a:rPr lang="en-US">
                <a:solidFill>
                  <a:srgbClr val="808080"/>
                </a:solidFill>
                <a:latin typeface="Consolas" panose="020B0609020204030204" pitchFamily="49" charset="0"/>
              </a:rPr>
              <a:t> three</a:t>
            </a:r>
            <a:r>
              <a:rPr lang="en-US">
                <a:solidFill>
                  <a:srgbClr val="000000"/>
                </a:solidFill>
                <a:latin typeface="Consolas" panose="020B0609020204030204" pitchFamily="49" charset="0"/>
              </a:rPr>
              <a:t>);</a:t>
            </a:r>
          </a:p>
          <a:p>
            <a:r>
              <a:rPr lang="en-US">
                <a:solidFill>
                  <a:srgbClr val="0000FF"/>
                </a:solidFill>
                <a:latin typeface="Consolas" panose="020B0609020204030204" pitchFamily="49" charset="0"/>
              </a:rPr>
              <a:t>int</a:t>
            </a:r>
            <a:r>
              <a:rPr lang="en-US">
                <a:solidFill>
                  <a:srgbClr val="000000"/>
                </a:solidFill>
                <a:latin typeface="Consolas" panose="020B0609020204030204" pitchFamily="49" charset="0"/>
              </a:rPr>
              <a:t> GetNumberFromUser();</a:t>
            </a:r>
          </a:p>
          <a:p>
            <a:r>
              <a:rPr lang="en-US">
                <a:solidFill>
                  <a:srgbClr val="0000FF"/>
                </a:solidFill>
                <a:latin typeface="Consolas" panose="020B0609020204030204" pitchFamily="49" charset="0"/>
              </a:rPr>
              <a:t>int</a:t>
            </a:r>
            <a:r>
              <a:rPr lang="en-US">
                <a:solidFill>
                  <a:srgbClr val="000000"/>
                </a:solidFill>
                <a:latin typeface="Consolas" panose="020B0609020204030204" pitchFamily="49" charset="0"/>
              </a:rPr>
              <a:t> RandomInt(</a:t>
            </a:r>
            <a:r>
              <a:rPr lang="en-US">
                <a:solidFill>
                  <a:srgbClr val="0000FF"/>
                </a:solidFill>
                <a:latin typeface="Consolas" panose="020B0609020204030204" pitchFamily="49" charset="0"/>
              </a:rPr>
              <a:t>int</a:t>
            </a:r>
            <a:r>
              <a:rPr lang="en-US">
                <a:solidFill>
                  <a:srgbClr val="000000"/>
                </a:solidFill>
                <a:latin typeface="Consolas" panose="020B0609020204030204" pitchFamily="49" charset="0"/>
              </a:rPr>
              <a:t> </a:t>
            </a:r>
            <a:r>
              <a:rPr lang="en-US">
                <a:solidFill>
                  <a:srgbClr val="808080"/>
                </a:solidFill>
                <a:latin typeface="Consolas" panose="020B0609020204030204" pitchFamily="49" charset="0"/>
              </a:rPr>
              <a:t>min</a:t>
            </a:r>
            <a:r>
              <a:rPr lang="en-US">
                <a:solidFill>
                  <a:srgbClr val="000000"/>
                </a:solidFill>
                <a:latin typeface="Consolas" panose="020B0609020204030204" pitchFamily="49" charset="0"/>
              </a:rPr>
              <a:t>, </a:t>
            </a:r>
            <a:r>
              <a:rPr lang="en-US">
                <a:solidFill>
                  <a:srgbClr val="0000FF"/>
                </a:solidFill>
                <a:latin typeface="Consolas" panose="020B0609020204030204" pitchFamily="49" charset="0"/>
              </a:rPr>
              <a:t>int</a:t>
            </a:r>
            <a:r>
              <a:rPr lang="en-US">
                <a:solidFill>
                  <a:srgbClr val="000000"/>
                </a:solidFill>
                <a:latin typeface="Consolas" panose="020B0609020204030204" pitchFamily="49" charset="0"/>
              </a:rPr>
              <a:t> </a:t>
            </a:r>
            <a:r>
              <a:rPr lang="en-US">
                <a:solidFill>
                  <a:srgbClr val="808080"/>
                </a:solidFill>
                <a:latin typeface="Consolas" panose="020B0609020204030204" pitchFamily="49" charset="0"/>
              </a:rPr>
              <a:t>max</a:t>
            </a:r>
            <a:r>
              <a:rPr lang="en-US">
                <a:solidFill>
                  <a:srgbClr val="000000"/>
                </a:solidFill>
                <a:latin typeface="Consolas" panose="020B0609020204030204" pitchFamily="49" charset="0"/>
              </a:rPr>
              <a:t>);</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4892040"/>
            <a:ext cx="100182" cy="128016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674225"/>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982825"/>
            <a:ext cx="333196" cy="333196"/>
          </a:xfrm>
          <a:prstGeom prst="rect">
            <a:avLst/>
          </a:prstGeom>
        </p:spPr>
      </p:pic>
      <p:sp>
        <p:nvSpPr>
          <p:cNvPr id="15" name="TextBox 14">
            <a:extLst>
              <a:ext uri="{FF2B5EF4-FFF2-40B4-BE49-F238E27FC236}">
                <a16:creationId xmlns:a16="http://schemas.microsoft.com/office/drawing/2014/main" id="{50A55D2B-82AD-4A17-887C-23B6720AB7B8}"/>
              </a:ext>
            </a:extLst>
          </p:cNvPr>
          <p:cNvSpPr txBox="1"/>
          <p:nvPr/>
        </p:nvSpPr>
        <p:spPr>
          <a:xfrm>
            <a:off x="1055657" y="3720649"/>
            <a:ext cx="10440697"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They serve as a description of how to </a:t>
            </a:r>
            <a:r>
              <a:rPr lang="en-US" sz="2400" b="1" dirty="0">
                <a:solidFill>
                  <a:srgbClr val="FFFFFF"/>
                </a:solidFill>
              </a:rPr>
              <a:t>call</a:t>
            </a:r>
            <a:r>
              <a:rPr lang="en-US" sz="2400" dirty="0">
                <a:solidFill>
                  <a:srgbClr val="FFFFFF"/>
                </a:solidFill>
              </a:rPr>
              <a:t> the function, not what the function actually does.</a:t>
            </a:r>
          </a:p>
        </p:txBody>
      </p:sp>
      <p:pic>
        <p:nvPicPr>
          <p:cNvPr id="16" name="Graphic 15">
            <a:extLst>
              <a:ext uri="{FF2B5EF4-FFF2-40B4-BE49-F238E27FC236}">
                <a16:creationId xmlns:a16="http://schemas.microsoft.com/office/drawing/2014/main" id="{A1A70386-D3A1-47A1-BD5E-523298AB7E9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3969550"/>
            <a:ext cx="333196" cy="333196"/>
          </a:xfrm>
          <a:prstGeom prst="rect">
            <a:avLst/>
          </a:prstGeom>
        </p:spPr>
      </p:pic>
      <p:sp>
        <p:nvSpPr>
          <p:cNvPr id="11" name="TextBox 10">
            <a:extLst>
              <a:ext uri="{FF2B5EF4-FFF2-40B4-BE49-F238E27FC236}">
                <a16:creationId xmlns:a16="http://schemas.microsoft.com/office/drawing/2014/main" id="{D4217206-CF4A-440F-B15A-8542987010AB}"/>
              </a:ext>
            </a:extLst>
          </p:cNvPr>
          <p:cNvSpPr txBox="1"/>
          <p:nvPr/>
        </p:nvSpPr>
        <p:spPr>
          <a:xfrm>
            <a:off x="1688208" y="2178086"/>
            <a:ext cx="9692640"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You may also hear </a:t>
            </a:r>
            <a:r>
              <a:rPr lang="en-US" sz="2000" b="1" dirty="0">
                <a:solidFill>
                  <a:schemeClr val="accent4">
                    <a:lumMod val="60000"/>
                    <a:lumOff val="40000"/>
                  </a:schemeClr>
                </a:solidFill>
              </a:rPr>
              <a:t>forward declaration </a:t>
            </a:r>
            <a:r>
              <a:rPr lang="en-US" sz="2000" dirty="0">
                <a:solidFill>
                  <a:srgbClr val="FFFFFF"/>
                </a:solidFill>
              </a:rPr>
              <a:t>used in some places.</a:t>
            </a:r>
          </a:p>
        </p:txBody>
      </p:sp>
      <p:cxnSp>
        <p:nvCxnSpPr>
          <p:cNvPr id="12" name="Connector: Elbow 11">
            <a:extLst>
              <a:ext uri="{FF2B5EF4-FFF2-40B4-BE49-F238E27FC236}">
                <a16:creationId xmlns:a16="http://schemas.microsoft.com/office/drawing/2014/main" id="{6CA458C8-E305-44F0-A7EF-4C13F4D9B04A}"/>
              </a:ext>
              <a:ext uri="{C183D7F6-B498-43B3-948B-1728B52AA6E4}">
                <adec:decorative xmlns:adec="http://schemas.microsoft.com/office/drawing/2017/decorative" val="1"/>
              </a:ext>
            </a:extLst>
          </p:cNvPr>
          <p:cNvCxnSpPr>
            <a:cxnSpLocks/>
            <a:stCxn id="11" idx="1"/>
          </p:cNvCxnSpPr>
          <p:nvPr/>
        </p:nvCxnSpPr>
        <p:spPr>
          <a:xfrm rot="10800000">
            <a:off x="1275274" y="2071891"/>
            <a:ext cx="412935" cy="306250"/>
          </a:xfrm>
          <a:prstGeom prst="bentConnector3">
            <a:avLst>
              <a:gd name="adj1" fmla="val 100747"/>
            </a:avLst>
          </a:prstGeom>
          <a:ln w="127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7782823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animEffect transition="in" filter="fade">
                                      <p:cBhvr>
                                        <p:cTn id="21" dur="500"/>
                                        <p:tgtEl>
                                          <p:spTgt spid="3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0"/>
                                        </p:tgtEl>
                                        <p:attrNameLst>
                                          <p:attrName>style.visibility</p:attrName>
                                        </p:attrNameLst>
                                      </p:cBhvr>
                                      <p:to>
                                        <p:strVal val="visible"/>
                                      </p:to>
                                    </p:set>
                                    <p:animEffect transition="in" filter="fade">
                                      <p:cBhvr>
                                        <p:cTn id="24"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40" grpId="0" animBg="1"/>
      <p:bldP spid="39" grpId="0" animBg="1"/>
      <p:bldP spid="15" grpId="0"/>
    </p:bld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Prototypes</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3372308"/>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a:t>
            </a:r>
            <a:r>
              <a:rPr lang="en-US" sz="2400" b="1" dirty="0">
                <a:solidFill>
                  <a:schemeClr val="accent4">
                    <a:lumMod val="60000"/>
                    <a:lumOff val="40000"/>
                  </a:schemeClr>
                </a:solidFill>
              </a:rPr>
              <a:t>implementation</a:t>
            </a:r>
            <a:r>
              <a:rPr lang="en-US" sz="2400" dirty="0">
                <a:solidFill>
                  <a:srgbClr val="FFFFFF"/>
                </a:solidFill>
              </a:rPr>
              <a:t> of a function, what it actually </a:t>
            </a:r>
            <a:r>
              <a:rPr lang="en-US" sz="2400" b="1" dirty="0">
                <a:solidFill>
                  <a:srgbClr val="FFFFFF"/>
                </a:solidFill>
              </a:rPr>
              <a:t>does</a:t>
            </a:r>
            <a:r>
              <a:rPr lang="en-US" sz="2400" dirty="0">
                <a:solidFill>
                  <a:srgbClr val="FFFFFF"/>
                </a:solidFill>
              </a:rPr>
              <a:t>.</a:t>
            </a:r>
            <a:endParaRPr lang="en-US" sz="2400" b="1" dirty="0">
              <a:solidFill>
                <a:srgbClr val="FFFFFF"/>
              </a:solidFill>
            </a:endParaRP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4143250"/>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If we were to call this function, what would happen?</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599991"/>
            <a:ext cx="10786574" cy="14630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float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CalculateAverage</a:t>
            </a:r>
            <a:r>
              <a:rPr lang="en-US" dirty="0">
                <a:solidFill>
                  <a:srgbClr val="000000"/>
                </a:solidFill>
                <a:latin typeface="Consolas" panose="020B0609020204030204" pitchFamily="49" charset="0"/>
              </a:rPr>
              <a:t>(</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one</a:t>
            </a:r>
            <a:r>
              <a:rPr lang="en-US" dirty="0">
                <a:solidFill>
                  <a:srgbClr val="000000"/>
                </a:solidFill>
                <a:latin typeface="Consolas" panose="020B0609020204030204" pitchFamily="49" charset="0"/>
              </a:rPr>
              <a:t>,</a:t>
            </a:r>
            <a:r>
              <a:rPr lang="en-US" dirty="0">
                <a:solidFill>
                  <a:srgbClr val="80808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808080"/>
                </a:solidFill>
                <a:latin typeface="Consolas" panose="020B0609020204030204" pitchFamily="49" charset="0"/>
              </a:rPr>
              <a:t> </a:t>
            </a:r>
            <a:r>
              <a:rPr lang="en-US" dirty="0">
                <a:solidFill>
                  <a:schemeClr val="accent3">
                    <a:lumMod val="75000"/>
                  </a:schemeClr>
                </a:solidFill>
                <a:latin typeface="Consolas" panose="020B0609020204030204" pitchFamily="49" charset="0"/>
              </a:rPr>
              <a:t>two</a:t>
            </a:r>
            <a:r>
              <a:rPr lang="en-US" dirty="0">
                <a:solidFill>
                  <a:srgbClr val="000000"/>
                </a:solidFill>
                <a:latin typeface="Consolas" panose="020B0609020204030204" pitchFamily="49" charset="0"/>
              </a:rPr>
              <a:t>,</a:t>
            </a:r>
            <a:r>
              <a:rPr lang="en-US" dirty="0">
                <a:solidFill>
                  <a:srgbClr val="80808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808080"/>
                </a:solidFill>
                <a:latin typeface="Consolas" panose="020B0609020204030204" pitchFamily="49" charset="0"/>
              </a:rPr>
              <a:t> </a:t>
            </a:r>
            <a:r>
              <a:rPr lang="en-US" dirty="0">
                <a:solidFill>
                  <a:schemeClr val="accent3">
                    <a:lumMod val="75000"/>
                  </a:schemeClr>
                </a:solidFill>
                <a:latin typeface="Consolas" panose="020B0609020204030204" pitchFamily="49" charset="0"/>
              </a:rPr>
              <a:t>three</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(a + b + c) / 3.0f;</a:t>
            </a:r>
          </a:p>
          <a:p>
            <a:pPr defTabSz="457200"/>
            <a:r>
              <a:rPr lang="en-US"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599991"/>
            <a:ext cx="100182" cy="14630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3436543"/>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4207484"/>
            <a:ext cx="333196" cy="333196"/>
          </a:xfrm>
          <a:prstGeom prst="rect">
            <a:avLst/>
          </a:prstGeom>
        </p:spPr>
      </p:pic>
      <p:sp>
        <p:nvSpPr>
          <p:cNvPr id="15" name="TextBox 14">
            <a:extLst>
              <a:ext uri="{FF2B5EF4-FFF2-40B4-BE49-F238E27FC236}">
                <a16:creationId xmlns:a16="http://schemas.microsoft.com/office/drawing/2014/main" id="{50A55D2B-82AD-4A17-887C-23B6720AB7B8}"/>
              </a:ext>
            </a:extLst>
          </p:cNvPr>
          <p:cNvSpPr txBox="1"/>
          <p:nvPr/>
        </p:nvSpPr>
        <p:spPr>
          <a:xfrm>
            <a:off x="1055656" y="4914192"/>
            <a:ext cx="10515600"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Without definitions, nothing would happen (and the build process would fail).</a:t>
            </a:r>
          </a:p>
        </p:txBody>
      </p:sp>
      <p:pic>
        <p:nvPicPr>
          <p:cNvPr id="16" name="Graphic 15">
            <a:extLst>
              <a:ext uri="{FF2B5EF4-FFF2-40B4-BE49-F238E27FC236}">
                <a16:creationId xmlns:a16="http://schemas.microsoft.com/office/drawing/2014/main" id="{A1A70386-D3A1-47A1-BD5E-523298AB7E9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4978426"/>
            <a:ext cx="333196" cy="333196"/>
          </a:xfrm>
          <a:prstGeom prst="rect">
            <a:avLst/>
          </a:prstGeom>
        </p:spPr>
      </p:pic>
      <p:sp>
        <p:nvSpPr>
          <p:cNvPr id="21" name="TextBox 20">
            <a:extLst>
              <a:ext uri="{FF2B5EF4-FFF2-40B4-BE49-F238E27FC236}">
                <a16:creationId xmlns:a16="http://schemas.microsoft.com/office/drawing/2014/main" id="{6F5E772B-157C-4CD2-A1D2-C2B942185EC4}"/>
              </a:ext>
            </a:extLst>
          </p:cNvPr>
          <p:cNvSpPr txBox="1"/>
          <p:nvPr/>
        </p:nvSpPr>
        <p:spPr>
          <a:xfrm>
            <a:off x="1055657" y="5685135"/>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Needed by the </a:t>
            </a:r>
            <a:r>
              <a:rPr lang="en-US" sz="2400" b="1" dirty="0">
                <a:solidFill>
                  <a:schemeClr val="accent4">
                    <a:lumMod val="60000"/>
                    <a:lumOff val="40000"/>
                  </a:schemeClr>
                </a:solidFill>
              </a:rPr>
              <a:t>linker</a:t>
            </a:r>
          </a:p>
        </p:txBody>
      </p:sp>
      <p:pic>
        <p:nvPicPr>
          <p:cNvPr id="22" name="Graphic 21">
            <a:extLst>
              <a:ext uri="{FF2B5EF4-FFF2-40B4-BE49-F238E27FC236}">
                <a16:creationId xmlns:a16="http://schemas.microsoft.com/office/drawing/2014/main" id="{0A435C97-A14F-4A0A-8726-BCF55A203ACD}"/>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5749370"/>
            <a:ext cx="333196" cy="333196"/>
          </a:xfrm>
          <a:prstGeom prst="rect">
            <a:avLst/>
          </a:prstGeom>
        </p:spPr>
      </p:pic>
      <p:sp>
        <p:nvSpPr>
          <p:cNvPr id="23" name="Rectangle 22">
            <a:extLst>
              <a:ext uri="{FF2B5EF4-FFF2-40B4-BE49-F238E27FC236}">
                <a16:creationId xmlns:a16="http://schemas.microsoft.com/office/drawing/2014/main" id="{98CC9088-36C6-4AAA-A75A-3AD5BB25B4C1}"/>
              </a:ext>
            </a:extLst>
          </p:cNvPr>
          <p:cNvSpPr/>
          <p:nvPr/>
        </p:nvSpPr>
        <p:spPr>
          <a:xfrm>
            <a:off x="5353336" y="2172930"/>
            <a:ext cx="3291840" cy="64008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The body of the function is its definition/implementation.</a:t>
            </a:r>
          </a:p>
        </p:txBody>
      </p:sp>
      <p:sp>
        <p:nvSpPr>
          <p:cNvPr id="24" name="Rectangle 23">
            <a:extLst>
              <a:ext uri="{FF2B5EF4-FFF2-40B4-BE49-F238E27FC236}">
                <a16:creationId xmlns:a16="http://schemas.microsoft.com/office/drawing/2014/main" id="{764683D1-618A-4318-AA7B-0009B6D01FED}"/>
              </a:ext>
              <a:ext uri="{C183D7F6-B498-43B3-948B-1728B52AA6E4}">
                <adec:decorative xmlns:adec="http://schemas.microsoft.com/office/drawing/2017/decorative" val="1"/>
              </a:ext>
            </a:extLst>
          </p:cNvPr>
          <p:cNvSpPr/>
          <p:nvPr/>
        </p:nvSpPr>
        <p:spPr>
          <a:xfrm>
            <a:off x="832444" y="2051379"/>
            <a:ext cx="4311056" cy="883181"/>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7AC408A6-622B-4B4F-A759-F53CAF87D1B2}"/>
              </a:ext>
              <a:ext uri="{C183D7F6-B498-43B3-948B-1728B52AA6E4}">
                <adec:decorative xmlns:adec="http://schemas.microsoft.com/office/drawing/2017/decorative" val="1"/>
              </a:ext>
            </a:extLst>
          </p:cNvPr>
          <p:cNvCxnSpPr>
            <a:cxnSpLocks/>
            <a:stCxn id="24" idx="3"/>
            <a:endCxn id="23" idx="1"/>
          </p:cNvCxnSpPr>
          <p:nvPr/>
        </p:nvCxnSpPr>
        <p:spPr>
          <a:xfrm>
            <a:off x="5143500" y="2492970"/>
            <a:ext cx="209836"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720126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2"/>
                                        </p:tgtEl>
                                        <p:attrNameLst>
                                          <p:attrName>style.visibility</p:attrName>
                                        </p:attrNameLst>
                                      </p:cBhvr>
                                      <p:to>
                                        <p:strVal val="visible"/>
                                      </p:to>
                                    </p:set>
                                    <p:animEffect transition="in" filter="fade">
                                      <p:cBhvr>
                                        <p:cTn id="23" dur="500"/>
                                        <p:tgtEl>
                                          <p:spTgt spid="22"/>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fade">
                                      <p:cBhvr>
                                        <p:cTn id="31" dur="500"/>
                                        <p:tgtEl>
                                          <p:spTgt spid="2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fade">
                                      <p:cBhvr>
                                        <p:cTn id="34" dur="500"/>
                                        <p:tgtEl>
                                          <p:spTgt spid="24"/>
                                        </p:tgtEl>
                                      </p:cBhvr>
                                    </p:animEffect>
                                  </p:childTnLst>
                                </p:cTn>
                              </p:par>
                              <p:par>
                                <p:cTn id="35" presetID="10" presetClass="entr" presetSubtype="0"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animEffect transition="in" filter="fade">
                                      <p:cBhvr>
                                        <p:cTn id="3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5" grpId="0"/>
      <p:bldP spid="21" grpId="0"/>
      <p:bldP spid="23" grpId="0" animBg="1"/>
      <p:bldP spid="24"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Missing Definition? That’s a Linker Error.</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627490"/>
            <a:ext cx="10881360" cy="246888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indent="0" defTabSz="457200">
              <a:spcBef>
                <a:spcPts val="0"/>
              </a:spcBef>
              <a:buNone/>
            </a:pPr>
            <a:r>
              <a:rPr lang="en-US" sz="1800" dirty="0">
                <a:solidFill>
                  <a:srgbClr val="0000FF"/>
                </a:solidFill>
                <a:latin typeface="Consolas" panose="020B0609020204030204" pitchFamily="49" charset="0"/>
              </a:rPr>
              <a:t>float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CalculateAverage</a:t>
            </a:r>
            <a:r>
              <a:rPr lang="en-US" sz="1800" dirty="0">
                <a:solidFill>
                  <a:srgbClr val="000000"/>
                </a:solidFill>
                <a:latin typeface="Consolas" panose="020B0609020204030204" pitchFamily="49" charset="0"/>
              </a:rPr>
              <a:t>(</a:t>
            </a: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a:t>
            </a:r>
            <a:r>
              <a:rPr lang="en-US" sz="1800" dirty="0">
                <a:solidFill>
                  <a:schemeClr val="accent3">
                    <a:lumMod val="75000"/>
                  </a:schemeClr>
                </a:solidFill>
                <a:latin typeface="Consolas" panose="020B0609020204030204" pitchFamily="49" charset="0"/>
              </a:rPr>
              <a:t>one</a:t>
            </a:r>
            <a:r>
              <a:rPr lang="en-US" sz="1800" dirty="0">
                <a:solidFill>
                  <a:srgbClr val="000000"/>
                </a:solidFill>
                <a:latin typeface="Consolas" panose="020B0609020204030204" pitchFamily="49" charset="0"/>
              </a:rPr>
              <a:t>,</a:t>
            </a:r>
            <a:r>
              <a:rPr lang="en-US" sz="1800" dirty="0">
                <a:solidFill>
                  <a:srgbClr val="808080"/>
                </a:solidFill>
                <a:latin typeface="Consolas" panose="020B0609020204030204" pitchFamily="49" charset="0"/>
              </a:rPr>
              <a:t> </a:t>
            </a:r>
            <a:r>
              <a:rPr lang="en-US" sz="1800" dirty="0">
                <a:solidFill>
                  <a:srgbClr val="0000FF"/>
                </a:solidFill>
                <a:latin typeface="Consolas" panose="020B0609020204030204" pitchFamily="49" charset="0"/>
              </a:rPr>
              <a:t>int</a:t>
            </a:r>
            <a:r>
              <a:rPr lang="en-US" sz="1800" dirty="0">
                <a:solidFill>
                  <a:srgbClr val="808080"/>
                </a:solidFill>
                <a:latin typeface="Consolas" panose="020B0609020204030204" pitchFamily="49" charset="0"/>
              </a:rPr>
              <a:t> </a:t>
            </a:r>
            <a:r>
              <a:rPr lang="en-US" sz="1800" dirty="0">
                <a:solidFill>
                  <a:schemeClr val="accent3">
                    <a:lumMod val="75000"/>
                  </a:schemeClr>
                </a:solidFill>
                <a:latin typeface="Consolas" panose="020B0609020204030204" pitchFamily="49" charset="0"/>
              </a:rPr>
              <a:t>two</a:t>
            </a:r>
            <a:r>
              <a:rPr lang="en-US" sz="1800" dirty="0">
                <a:solidFill>
                  <a:srgbClr val="000000"/>
                </a:solidFill>
                <a:latin typeface="Consolas" panose="020B0609020204030204" pitchFamily="49" charset="0"/>
              </a:rPr>
              <a:t>,</a:t>
            </a:r>
            <a:r>
              <a:rPr lang="en-US" sz="1800" dirty="0">
                <a:solidFill>
                  <a:srgbClr val="808080"/>
                </a:solidFill>
                <a:latin typeface="Consolas" panose="020B0609020204030204" pitchFamily="49" charset="0"/>
              </a:rPr>
              <a:t> </a:t>
            </a:r>
            <a:r>
              <a:rPr lang="en-US" sz="1800" dirty="0">
                <a:solidFill>
                  <a:srgbClr val="0000FF"/>
                </a:solidFill>
                <a:latin typeface="Consolas" panose="020B0609020204030204" pitchFamily="49" charset="0"/>
              </a:rPr>
              <a:t>int</a:t>
            </a:r>
            <a:r>
              <a:rPr lang="en-US" sz="1800" dirty="0">
                <a:solidFill>
                  <a:srgbClr val="808080"/>
                </a:solidFill>
                <a:latin typeface="Consolas" panose="020B0609020204030204" pitchFamily="49" charset="0"/>
              </a:rPr>
              <a:t> </a:t>
            </a:r>
            <a:r>
              <a:rPr lang="en-US" sz="1800" dirty="0">
                <a:solidFill>
                  <a:schemeClr val="accent3">
                    <a:lumMod val="75000"/>
                  </a:schemeClr>
                </a:solidFill>
                <a:latin typeface="Consolas" panose="020B0609020204030204" pitchFamily="49" charset="0"/>
              </a:rPr>
              <a:t>three</a:t>
            </a:r>
            <a:r>
              <a:rPr lang="en-US" sz="1800" dirty="0">
                <a:solidFill>
                  <a:srgbClr val="000000"/>
                </a:solidFill>
                <a:latin typeface="Consolas" panose="020B0609020204030204" pitchFamily="49" charset="0"/>
              </a:rPr>
              <a:t>);</a:t>
            </a:r>
          </a:p>
          <a:p>
            <a:pPr marL="0" indent="0" defTabSz="457200">
              <a:spcBef>
                <a:spcPts val="0"/>
              </a:spcBef>
              <a:buNone/>
            </a:pPr>
            <a:endParaRPr lang="en-US" sz="1800" dirty="0">
              <a:solidFill>
                <a:srgbClr val="000000"/>
              </a:solidFill>
              <a:latin typeface="Consolas" panose="020B0609020204030204" pitchFamily="49" charset="0"/>
            </a:endParaRPr>
          </a:p>
          <a:p>
            <a:pPr marL="0" indent="0" defTabSz="457200">
              <a:spcBef>
                <a:spcPts val="0"/>
              </a:spcBef>
              <a:buNone/>
            </a:pP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main()</a:t>
            </a:r>
          </a:p>
          <a:p>
            <a:pPr marL="0" indent="0" defTabSz="457200">
              <a:spcBef>
                <a:spcPts val="0"/>
              </a:spcBef>
              <a:buNone/>
            </a:pPr>
            <a:r>
              <a:rPr lang="en-US" sz="1800" dirty="0">
                <a:solidFill>
                  <a:srgbClr val="000000"/>
                </a:solidFill>
                <a:latin typeface="Consolas" panose="020B0609020204030204" pitchFamily="49" charset="0"/>
              </a:rPr>
              <a:t>{</a:t>
            </a:r>
          </a:p>
          <a:p>
            <a:pPr marL="0" indent="0" defTabSz="457200">
              <a:spcBef>
                <a:spcPts val="0"/>
              </a:spcBef>
              <a:buNone/>
            </a:pPr>
            <a:r>
              <a:rPr lang="en-US" sz="1800" dirty="0">
                <a:solidFill>
                  <a:srgbClr val="2B91AF"/>
                </a:solidFill>
                <a:latin typeface="Consolas" panose="020B0609020204030204" pitchFamily="49" charset="0"/>
              </a:rPr>
              <a:t>	</a:t>
            </a:r>
            <a:r>
              <a:rPr lang="en-US" sz="1800" dirty="0">
                <a:solidFill>
                  <a:srgbClr val="0000FF"/>
                </a:solidFill>
                <a:latin typeface="Consolas" panose="020B0609020204030204" pitchFamily="49" charset="0"/>
              </a:rPr>
              <a:t>float</a:t>
            </a:r>
            <a:r>
              <a:rPr lang="en-US" sz="1800" dirty="0">
                <a:solidFill>
                  <a:srgbClr val="000000"/>
                </a:solidFill>
                <a:latin typeface="Consolas" panose="020B0609020204030204" pitchFamily="49" charset="0"/>
              </a:rPr>
              <a:t> result = </a:t>
            </a:r>
            <a:r>
              <a:rPr lang="en-US" sz="1800" dirty="0" err="1">
                <a:solidFill>
                  <a:srgbClr val="000000"/>
                </a:solidFill>
                <a:latin typeface="Consolas" panose="020B0609020204030204" pitchFamily="49" charset="0"/>
              </a:rPr>
              <a:t>CalculateAverage</a:t>
            </a:r>
            <a:r>
              <a:rPr lang="en-US" sz="1800" dirty="0">
                <a:solidFill>
                  <a:srgbClr val="000000"/>
                </a:solidFill>
                <a:latin typeface="Consolas" panose="020B0609020204030204" pitchFamily="49" charset="0"/>
              </a:rPr>
              <a:t>(4, 5, 1);</a:t>
            </a:r>
          </a:p>
          <a:p>
            <a:pPr marL="0" indent="0" defTabSz="457200">
              <a:spcBef>
                <a:spcPts val="0"/>
              </a:spcBef>
              <a:buNone/>
            </a:pPr>
            <a:r>
              <a:rPr lang="en-US" sz="1800" dirty="0">
                <a:solidFill>
                  <a:srgbClr val="0000FF"/>
                </a:solidFill>
                <a:latin typeface="Consolas" panose="020B0609020204030204" pitchFamily="49" charset="0"/>
              </a:rPr>
              <a:t>	return</a:t>
            </a:r>
            <a:r>
              <a:rPr lang="en-US" sz="1800" dirty="0">
                <a:solidFill>
                  <a:srgbClr val="000000"/>
                </a:solidFill>
                <a:latin typeface="Consolas" panose="020B0609020204030204" pitchFamily="49" charset="0"/>
              </a:rPr>
              <a:t> 0;</a:t>
            </a:r>
          </a:p>
          <a:p>
            <a:pPr marL="0" indent="0" defTabSz="457200">
              <a:spcBef>
                <a:spcPts val="0"/>
              </a:spcBef>
              <a:buNone/>
            </a:pPr>
            <a:r>
              <a:rPr lang="en-US" sz="18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627490"/>
            <a:ext cx="100182" cy="24688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0" name="Rectangle 19">
            <a:extLst>
              <a:ext uri="{FF2B5EF4-FFF2-40B4-BE49-F238E27FC236}">
                <a16:creationId xmlns:a16="http://schemas.microsoft.com/office/drawing/2014/main" id="{75CF6B92-8A99-4B80-B31E-CEAF2D7F7B16}"/>
              </a:ext>
            </a:extLst>
          </p:cNvPr>
          <p:cNvSpPr/>
          <p:nvPr/>
        </p:nvSpPr>
        <p:spPr>
          <a:xfrm>
            <a:off x="709781" y="4563278"/>
            <a:ext cx="10881360" cy="1188720"/>
          </a:xfrm>
          <a:prstGeom prst="rect">
            <a:avLst/>
          </a:prstGeom>
          <a:solidFill>
            <a:schemeClr val="tx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lvl="0">
              <a:buClr>
                <a:srgbClr val="418AB3"/>
              </a:buClr>
              <a:buSzPct val="80000"/>
            </a:pPr>
            <a:r>
              <a:rPr lang="en-US" sz="1800" dirty="0">
                <a:solidFill>
                  <a:schemeClr val="bg2"/>
                </a:solidFill>
                <a:latin typeface="Consolas" panose="020B0609020204030204" pitchFamily="49" charset="0"/>
              </a:rPr>
              <a:t>Error LNK2001 unresolved external symbol "float __</a:t>
            </a:r>
            <a:r>
              <a:rPr lang="en-US" sz="1800" dirty="0" err="1">
                <a:solidFill>
                  <a:schemeClr val="bg2"/>
                </a:solidFill>
                <a:latin typeface="Consolas" panose="020B0609020204030204" pitchFamily="49" charset="0"/>
              </a:rPr>
              <a:t>cdecl</a:t>
            </a:r>
            <a:r>
              <a:rPr lang="en-US" dirty="0">
                <a:solidFill>
                  <a:schemeClr val="bg2"/>
                </a:solidFill>
                <a:latin typeface="Consolas" panose="020B0609020204030204" pitchFamily="49" charset="0"/>
              </a:rPr>
              <a:t> </a:t>
            </a:r>
            <a:r>
              <a:rPr lang="en-US" sz="1800" dirty="0" err="1">
                <a:solidFill>
                  <a:schemeClr val="bg2"/>
                </a:solidFill>
                <a:latin typeface="Consolas" panose="020B0609020204030204" pitchFamily="49" charset="0"/>
              </a:rPr>
              <a:t>CalculateAverage</a:t>
            </a:r>
            <a:r>
              <a:rPr lang="en-US" sz="1800" dirty="0">
                <a:solidFill>
                  <a:schemeClr val="bg2"/>
                </a:solidFill>
                <a:latin typeface="Consolas" panose="020B0609020204030204" pitchFamily="49" charset="0"/>
              </a:rPr>
              <a:t>(</a:t>
            </a:r>
            <a:r>
              <a:rPr lang="en-US" sz="1800" dirty="0" err="1">
                <a:solidFill>
                  <a:schemeClr val="bg2"/>
                </a:solidFill>
                <a:latin typeface="Consolas" panose="020B0609020204030204" pitchFamily="49" charset="0"/>
              </a:rPr>
              <a:t>int,int,int</a:t>
            </a:r>
            <a:r>
              <a:rPr lang="en-US" sz="1800" dirty="0">
                <a:solidFill>
                  <a:schemeClr val="bg2"/>
                </a:solidFill>
                <a:latin typeface="Consolas" panose="020B0609020204030204" pitchFamily="49" charset="0"/>
              </a:rPr>
              <a:t>)" (? </a:t>
            </a:r>
            <a:r>
              <a:rPr lang="en-US" sz="1800" dirty="0" err="1">
                <a:solidFill>
                  <a:schemeClr val="bg2"/>
                </a:solidFill>
                <a:latin typeface="Consolas" panose="020B0609020204030204" pitchFamily="49" charset="0"/>
              </a:rPr>
              <a:t>CalculateAverage</a:t>
            </a:r>
            <a:r>
              <a:rPr lang="en-US" sz="1800" dirty="0">
                <a:solidFill>
                  <a:schemeClr val="bg2"/>
                </a:solidFill>
                <a:latin typeface="Consolas" panose="020B0609020204030204" pitchFamily="49" charset="0"/>
              </a:rPr>
              <a:t>@@YAMHHH@Z)</a:t>
            </a:r>
          </a:p>
        </p:txBody>
      </p:sp>
      <p:sp>
        <p:nvSpPr>
          <p:cNvPr id="21" name="Rectangle 20">
            <a:extLst>
              <a:ext uri="{FF2B5EF4-FFF2-40B4-BE49-F238E27FC236}">
                <a16:creationId xmlns:a16="http://schemas.microsoft.com/office/drawing/2014/main" id="{E0475CDD-612E-4C60-ACC3-8F6E5FC2985E}"/>
              </a:ext>
              <a:ext uri="{C183D7F6-B498-43B3-948B-1728B52AA6E4}">
                <adec:decorative xmlns:adec="http://schemas.microsoft.com/office/drawing/2017/decorative" val="1"/>
              </a:ext>
            </a:extLst>
          </p:cNvPr>
          <p:cNvSpPr/>
          <p:nvPr/>
        </p:nvSpPr>
        <p:spPr>
          <a:xfrm>
            <a:off x="609600" y="4563278"/>
            <a:ext cx="100182" cy="11887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3" name="Freeform: Shape 22">
            <a:extLst>
              <a:ext uri="{FF2B5EF4-FFF2-40B4-BE49-F238E27FC236}">
                <a16:creationId xmlns:a16="http://schemas.microsoft.com/office/drawing/2014/main" id="{FA4BF2DD-0ACA-40AE-A955-987D67C0A6E5}"/>
              </a:ext>
            </a:extLst>
          </p:cNvPr>
          <p:cNvSpPr/>
          <p:nvPr/>
        </p:nvSpPr>
        <p:spPr>
          <a:xfrm>
            <a:off x="2184400" y="4017178"/>
            <a:ext cx="5029200" cy="82296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b="1" dirty="0">
                <a:solidFill>
                  <a:schemeClr val="accent2"/>
                </a:solidFill>
                <a:cs typeface="Calibri" panose="020F0502020204030204" pitchFamily="34" charset="0"/>
              </a:rPr>
              <a:t>Unresolved external symbol </a:t>
            </a:r>
            <a:r>
              <a:rPr lang="en-US" dirty="0">
                <a:solidFill>
                  <a:srgbClr val="000000"/>
                </a:solidFill>
                <a:cs typeface="Calibri" panose="020F0502020204030204" pitchFamily="34" charset="0"/>
              </a:rPr>
              <a:t>essentially</a:t>
            </a:r>
            <a:br>
              <a:rPr lang="en-US" dirty="0">
                <a:solidFill>
                  <a:srgbClr val="000000"/>
                </a:solidFill>
                <a:cs typeface="Calibri" panose="020F0502020204030204" pitchFamily="34" charset="0"/>
              </a:rPr>
            </a:br>
            <a:r>
              <a:rPr lang="en-US" dirty="0">
                <a:solidFill>
                  <a:srgbClr val="000000"/>
                </a:solidFill>
                <a:cs typeface="Calibri" panose="020F0502020204030204" pitchFamily="34" charset="0"/>
              </a:rPr>
              <a:t>means “I can’t find a definition for a function”.</a:t>
            </a:r>
          </a:p>
        </p:txBody>
      </p:sp>
      <p:cxnSp>
        <p:nvCxnSpPr>
          <p:cNvPr id="24" name="Connector: Elbow 23">
            <a:extLst>
              <a:ext uri="{FF2B5EF4-FFF2-40B4-BE49-F238E27FC236}">
                <a16:creationId xmlns:a16="http://schemas.microsoft.com/office/drawing/2014/main" id="{06CDCDAB-EF69-4095-9FC1-375A7A0874CE}"/>
              </a:ext>
              <a:ext uri="{C183D7F6-B498-43B3-948B-1728B52AA6E4}">
                <adec:decorative xmlns:adec="http://schemas.microsoft.com/office/drawing/2017/decorative" val="1"/>
              </a:ext>
            </a:extLst>
          </p:cNvPr>
          <p:cNvCxnSpPr>
            <a:cxnSpLocks/>
            <a:stCxn id="26" idx="2"/>
            <a:endCxn id="25" idx="0"/>
          </p:cNvCxnSpPr>
          <p:nvPr/>
        </p:nvCxnSpPr>
        <p:spPr>
          <a:xfrm rot="16200000" flipH="1">
            <a:off x="1512932" y="4329096"/>
            <a:ext cx="247267" cy="891053"/>
          </a:xfrm>
          <a:prstGeom prst="bentConnector3">
            <a:avLst>
              <a:gd name="adj1" fmla="val 50000"/>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25" name="Rectangle 24">
            <a:extLst>
              <a:ext uri="{FF2B5EF4-FFF2-40B4-BE49-F238E27FC236}">
                <a16:creationId xmlns:a16="http://schemas.microsoft.com/office/drawing/2014/main" id="{24719F7A-D8E7-466D-81EC-61CC12575488}"/>
              </a:ext>
              <a:ext uri="{C183D7F6-B498-43B3-948B-1728B52AA6E4}">
                <adec:decorative xmlns:adec="http://schemas.microsoft.com/office/drawing/2017/decorative" val="1"/>
              </a:ext>
            </a:extLst>
          </p:cNvPr>
          <p:cNvSpPr/>
          <p:nvPr/>
        </p:nvSpPr>
        <p:spPr>
          <a:xfrm>
            <a:off x="1605133" y="4898257"/>
            <a:ext cx="953917" cy="259556"/>
          </a:xfrm>
          <a:prstGeom prst="rect">
            <a:avLst/>
          </a:prstGeom>
          <a:noFill/>
          <a:ln w="1905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C89F1B24-C182-457D-967B-85F352F36F4E}"/>
              </a:ext>
            </a:extLst>
          </p:cNvPr>
          <p:cNvSpPr/>
          <p:nvPr/>
        </p:nvSpPr>
        <p:spPr>
          <a:xfrm>
            <a:off x="348394" y="3736590"/>
            <a:ext cx="1685290" cy="9144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The </a:t>
            </a:r>
            <a:r>
              <a:rPr lang="en-US" b="1" dirty="0">
                <a:solidFill>
                  <a:schemeClr val="tx1"/>
                </a:solidFill>
                <a:cs typeface="Calibri" panose="020F0502020204030204" pitchFamily="34" charset="0"/>
              </a:rPr>
              <a:t>LNK</a:t>
            </a:r>
            <a:r>
              <a:rPr lang="en-US" dirty="0">
                <a:solidFill>
                  <a:schemeClr val="tx1"/>
                </a:solidFill>
                <a:cs typeface="Calibri" panose="020F0502020204030204" pitchFamily="34" charset="0"/>
              </a:rPr>
              <a:t> means linker error.</a:t>
            </a:r>
          </a:p>
        </p:txBody>
      </p:sp>
      <p:cxnSp>
        <p:nvCxnSpPr>
          <p:cNvPr id="33" name="Connector: Elbow 32">
            <a:extLst>
              <a:ext uri="{FF2B5EF4-FFF2-40B4-BE49-F238E27FC236}">
                <a16:creationId xmlns:a16="http://schemas.microsoft.com/office/drawing/2014/main" id="{312C50A3-C78C-499C-93A4-A02CBE7F3698}"/>
              </a:ext>
              <a:ext uri="{C183D7F6-B498-43B3-948B-1728B52AA6E4}">
                <adec:decorative xmlns:adec="http://schemas.microsoft.com/office/drawing/2017/decorative" val="1"/>
              </a:ext>
            </a:extLst>
          </p:cNvPr>
          <p:cNvCxnSpPr>
            <a:cxnSpLocks/>
            <a:stCxn id="35" idx="1"/>
            <a:endCxn id="34" idx="2"/>
          </p:cNvCxnSpPr>
          <p:nvPr/>
        </p:nvCxnSpPr>
        <p:spPr>
          <a:xfrm rot="10800000">
            <a:off x="1883966" y="5431341"/>
            <a:ext cx="280114" cy="475256"/>
          </a:xfrm>
          <a:prstGeom prst="bentConnector2">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34" name="Rectangle 33">
            <a:extLst>
              <a:ext uri="{FF2B5EF4-FFF2-40B4-BE49-F238E27FC236}">
                <a16:creationId xmlns:a16="http://schemas.microsoft.com/office/drawing/2014/main" id="{986DBA4E-4D95-47EE-AADA-2E748416BA83}"/>
              </a:ext>
              <a:ext uri="{C183D7F6-B498-43B3-948B-1728B52AA6E4}">
                <adec:decorative xmlns:adec="http://schemas.microsoft.com/office/drawing/2017/decorative" val="1"/>
              </a:ext>
            </a:extLst>
          </p:cNvPr>
          <p:cNvSpPr/>
          <p:nvPr/>
        </p:nvSpPr>
        <p:spPr>
          <a:xfrm>
            <a:off x="840581" y="5184074"/>
            <a:ext cx="2086769" cy="247267"/>
          </a:xfrm>
          <a:prstGeom prst="rect">
            <a:avLst/>
          </a:prstGeom>
          <a:noFill/>
          <a:ln w="1905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7AC1EF5D-2074-4C28-8ABA-18EEA8583E6E}"/>
              </a:ext>
            </a:extLst>
          </p:cNvPr>
          <p:cNvSpPr/>
          <p:nvPr/>
        </p:nvSpPr>
        <p:spPr>
          <a:xfrm>
            <a:off x="2164080" y="5586557"/>
            <a:ext cx="3931920" cy="64008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In the middle of all this, we can see the name of our missing function.</a:t>
            </a:r>
          </a:p>
        </p:txBody>
      </p:sp>
    </p:spTree>
    <p:custDataLst>
      <p:tags r:id="rId1"/>
    </p:custDataLst>
    <p:extLst>
      <p:ext uri="{BB962C8B-B14F-4D97-AF65-F5344CB8AC3E}">
        <p14:creationId xmlns:p14="http://schemas.microsoft.com/office/powerpoint/2010/main" val="27299712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fade">
                                      <p:cBhvr>
                                        <p:cTn id="7" dur="500"/>
                                        <p:tgtEl>
                                          <p:spTgt spid="2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3"/>
                                        </p:tgtEl>
                                        <p:attrNameLst>
                                          <p:attrName>style.visibility</p:attrName>
                                        </p:attrNameLst>
                                      </p:cBhvr>
                                      <p:to>
                                        <p:strVal val="visible"/>
                                      </p:to>
                                    </p:set>
                                    <p:animEffect transition="in" filter="fade">
                                      <p:cBhvr>
                                        <p:cTn id="15" dur="500"/>
                                        <p:tgtEl>
                                          <p:spTgt spid="23"/>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24"/>
                                        </p:tgtEl>
                                        <p:attrNameLst>
                                          <p:attrName>style.visibility</p:attrName>
                                        </p:attrNameLst>
                                      </p:cBhvr>
                                      <p:to>
                                        <p:strVal val="visible"/>
                                      </p:to>
                                    </p:set>
                                    <p:animEffect transition="in" filter="fade">
                                      <p:cBhvr>
                                        <p:cTn id="20" dur="500"/>
                                        <p:tgtEl>
                                          <p:spTgt spid="24"/>
                                        </p:tgtEl>
                                      </p:cBhvr>
                                    </p:animEffect>
                                  </p:childTnLst>
                                </p:cTn>
                              </p:par>
                              <p:par>
                                <p:cTn id="21" presetID="10" presetClass="entr" presetSubtype="0" fill="hold" grpId="0" nodeType="withEffect">
                                  <p:stCondLst>
                                    <p:cond delay="0"/>
                                  </p:stCondLst>
                                  <p:childTnLst>
                                    <p:set>
                                      <p:cBhvr>
                                        <p:cTn id="22" dur="1" fill="hold">
                                          <p:stCondLst>
                                            <p:cond delay="0"/>
                                          </p:stCondLst>
                                        </p:cTn>
                                        <p:tgtEl>
                                          <p:spTgt spid="25"/>
                                        </p:tgtEl>
                                        <p:attrNameLst>
                                          <p:attrName>style.visibility</p:attrName>
                                        </p:attrNameLst>
                                      </p:cBhvr>
                                      <p:to>
                                        <p:strVal val="visible"/>
                                      </p:to>
                                    </p:set>
                                    <p:animEffect transition="in" filter="fade">
                                      <p:cBhvr>
                                        <p:cTn id="23" dur="500"/>
                                        <p:tgtEl>
                                          <p:spTgt spid="25"/>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6"/>
                                        </p:tgtEl>
                                        <p:attrNameLst>
                                          <p:attrName>style.visibility</p:attrName>
                                        </p:attrNameLst>
                                      </p:cBhvr>
                                      <p:to>
                                        <p:strVal val="visible"/>
                                      </p:to>
                                    </p:set>
                                    <p:animEffect transition="in" filter="fade">
                                      <p:cBhvr>
                                        <p:cTn id="26" dur="500"/>
                                        <p:tgtEl>
                                          <p:spTgt spid="26"/>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33"/>
                                        </p:tgtEl>
                                        <p:attrNameLst>
                                          <p:attrName>style.visibility</p:attrName>
                                        </p:attrNameLst>
                                      </p:cBhvr>
                                      <p:to>
                                        <p:strVal val="visible"/>
                                      </p:to>
                                    </p:set>
                                    <p:animEffect transition="in" filter="fade">
                                      <p:cBhvr>
                                        <p:cTn id="31" dur="500"/>
                                        <p:tgtEl>
                                          <p:spTgt spid="33"/>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34"/>
                                        </p:tgtEl>
                                        <p:attrNameLst>
                                          <p:attrName>style.visibility</p:attrName>
                                        </p:attrNameLst>
                                      </p:cBhvr>
                                      <p:to>
                                        <p:strVal val="visible"/>
                                      </p:to>
                                    </p:set>
                                    <p:animEffect transition="in" filter="fade">
                                      <p:cBhvr>
                                        <p:cTn id="34" dur="500"/>
                                        <p:tgtEl>
                                          <p:spTgt spid="34"/>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5"/>
                                        </p:tgtEl>
                                        <p:attrNameLst>
                                          <p:attrName>style.visibility</p:attrName>
                                        </p:attrNameLst>
                                      </p:cBhvr>
                                      <p:to>
                                        <p:strVal val="visible"/>
                                      </p:to>
                                    </p:set>
                                    <p:animEffect transition="in" filter="fade">
                                      <p:cBhvr>
                                        <p:cTn id="37"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3" grpId="0" animBg="1"/>
      <p:bldP spid="25" grpId="0" animBg="1"/>
      <p:bldP spid="26" grpId="0" animBg="1"/>
      <p:bldP spid="34" grpId="0" animBg="1"/>
      <p:bldP spid="3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Prototypes and Definitions Must Match!</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930400"/>
            <a:ext cx="10881360" cy="384048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indent="0" defTabSz="457200">
              <a:spcBef>
                <a:spcPts val="0"/>
              </a:spcBef>
              <a:buNone/>
            </a:pPr>
            <a:r>
              <a:rPr lang="en-US" sz="1800" dirty="0">
                <a:solidFill>
                  <a:srgbClr val="0000FF"/>
                </a:solidFill>
                <a:latin typeface="Consolas" panose="020B0609020204030204" pitchFamily="49" charset="0"/>
              </a:rPr>
              <a:t>float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CalculateAverage</a:t>
            </a:r>
            <a:r>
              <a:rPr lang="en-US" sz="1800" dirty="0">
                <a:solidFill>
                  <a:srgbClr val="000000"/>
                </a:solidFill>
                <a:latin typeface="Consolas" panose="020B0609020204030204" pitchFamily="49" charset="0"/>
              </a:rPr>
              <a:t>(</a:t>
            </a: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a:t>
            </a:r>
            <a:r>
              <a:rPr lang="en-US" sz="1800" dirty="0">
                <a:solidFill>
                  <a:schemeClr val="accent3">
                    <a:lumMod val="75000"/>
                  </a:schemeClr>
                </a:solidFill>
                <a:latin typeface="Consolas" panose="020B0609020204030204" pitchFamily="49" charset="0"/>
              </a:rPr>
              <a:t>one</a:t>
            </a:r>
            <a:r>
              <a:rPr lang="en-US" sz="1800" dirty="0">
                <a:solidFill>
                  <a:srgbClr val="000000"/>
                </a:solidFill>
                <a:latin typeface="Consolas" panose="020B0609020204030204" pitchFamily="49" charset="0"/>
              </a:rPr>
              <a:t>,</a:t>
            </a:r>
            <a:r>
              <a:rPr lang="en-US" sz="1800" dirty="0">
                <a:solidFill>
                  <a:srgbClr val="808080"/>
                </a:solidFill>
                <a:latin typeface="Consolas" panose="020B0609020204030204" pitchFamily="49" charset="0"/>
              </a:rPr>
              <a:t> </a:t>
            </a:r>
            <a:r>
              <a:rPr lang="en-US" sz="1800" dirty="0">
                <a:solidFill>
                  <a:srgbClr val="0000FF"/>
                </a:solidFill>
                <a:latin typeface="Consolas" panose="020B0609020204030204" pitchFamily="49" charset="0"/>
              </a:rPr>
              <a:t>int</a:t>
            </a:r>
            <a:r>
              <a:rPr lang="en-US" sz="1800" dirty="0">
                <a:solidFill>
                  <a:srgbClr val="808080"/>
                </a:solidFill>
                <a:latin typeface="Consolas" panose="020B0609020204030204" pitchFamily="49" charset="0"/>
              </a:rPr>
              <a:t> </a:t>
            </a:r>
            <a:r>
              <a:rPr lang="en-US" sz="1800" dirty="0">
                <a:solidFill>
                  <a:schemeClr val="accent3">
                    <a:lumMod val="75000"/>
                  </a:schemeClr>
                </a:solidFill>
                <a:latin typeface="Consolas" panose="020B0609020204030204" pitchFamily="49" charset="0"/>
              </a:rPr>
              <a:t>two</a:t>
            </a:r>
            <a:r>
              <a:rPr lang="en-US" sz="1800" dirty="0">
                <a:solidFill>
                  <a:srgbClr val="000000"/>
                </a:solidFill>
                <a:latin typeface="Consolas" panose="020B0609020204030204" pitchFamily="49" charset="0"/>
              </a:rPr>
              <a:t>,</a:t>
            </a:r>
            <a:r>
              <a:rPr lang="en-US" sz="1800" dirty="0">
                <a:solidFill>
                  <a:srgbClr val="808080"/>
                </a:solidFill>
                <a:latin typeface="Consolas" panose="020B0609020204030204" pitchFamily="49" charset="0"/>
              </a:rPr>
              <a:t> </a:t>
            </a:r>
            <a:r>
              <a:rPr lang="en-US" sz="1800" dirty="0">
                <a:solidFill>
                  <a:srgbClr val="0000FF"/>
                </a:solidFill>
                <a:latin typeface="Consolas" panose="020B0609020204030204" pitchFamily="49" charset="0"/>
              </a:rPr>
              <a:t>int</a:t>
            </a:r>
            <a:r>
              <a:rPr lang="en-US" sz="1800" dirty="0">
                <a:solidFill>
                  <a:srgbClr val="808080"/>
                </a:solidFill>
                <a:latin typeface="Consolas" panose="020B0609020204030204" pitchFamily="49" charset="0"/>
              </a:rPr>
              <a:t> </a:t>
            </a:r>
            <a:r>
              <a:rPr lang="en-US" sz="1800" dirty="0">
                <a:solidFill>
                  <a:schemeClr val="accent3">
                    <a:lumMod val="75000"/>
                  </a:schemeClr>
                </a:solidFill>
                <a:latin typeface="Consolas" panose="020B0609020204030204" pitchFamily="49" charset="0"/>
              </a:rPr>
              <a:t>three</a:t>
            </a:r>
            <a:r>
              <a:rPr lang="en-US" sz="1800" dirty="0">
                <a:solidFill>
                  <a:srgbClr val="000000"/>
                </a:solidFill>
                <a:latin typeface="Consolas" panose="020B0609020204030204" pitchFamily="49" charset="0"/>
              </a:rPr>
              <a:t>);</a:t>
            </a:r>
          </a:p>
          <a:p>
            <a:pPr marL="0" indent="0" defTabSz="457200">
              <a:spcBef>
                <a:spcPts val="0"/>
              </a:spcBef>
              <a:buNone/>
            </a:pPr>
            <a:endParaRPr lang="en-US" sz="1800" dirty="0">
              <a:solidFill>
                <a:srgbClr val="000000"/>
              </a:solidFill>
              <a:latin typeface="Consolas" panose="020B0609020204030204" pitchFamily="49" charset="0"/>
            </a:endParaRPr>
          </a:p>
          <a:p>
            <a:pPr marL="0" indent="0" defTabSz="457200">
              <a:spcBef>
                <a:spcPts val="0"/>
              </a:spcBef>
              <a:buNone/>
            </a:pP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main()</a:t>
            </a:r>
          </a:p>
          <a:p>
            <a:pPr marL="0" indent="0" defTabSz="457200">
              <a:spcBef>
                <a:spcPts val="0"/>
              </a:spcBef>
              <a:buNone/>
            </a:pPr>
            <a:r>
              <a:rPr lang="en-US" sz="1800" dirty="0">
                <a:solidFill>
                  <a:srgbClr val="000000"/>
                </a:solidFill>
                <a:latin typeface="Consolas" panose="020B0609020204030204" pitchFamily="49" charset="0"/>
              </a:rPr>
              <a:t>{</a:t>
            </a:r>
          </a:p>
          <a:p>
            <a:pPr marL="0" indent="0" defTabSz="457200">
              <a:spcBef>
                <a:spcPts val="0"/>
              </a:spcBef>
              <a:buNone/>
            </a:pPr>
            <a:r>
              <a:rPr lang="en-US" sz="1800" dirty="0">
                <a:solidFill>
                  <a:srgbClr val="2B91AF"/>
                </a:solidFill>
                <a:latin typeface="Consolas" panose="020B0609020204030204" pitchFamily="49" charset="0"/>
              </a:rPr>
              <a:t>	</a:t>
            </a:r>
            <a:r>
              <a:rPr lang="en-US" sz="1800" dirty="0">
                <a:solidFill>
                  <a:srgbClr val="0000FF"/>
                </a:solidFill>
                <a:latin typeface="Consolas" panose="020B0609020204030204" pitchFamily="49" charset="0"/>
              </a:rPr>
              <a:t>float</a:t>
            </a:r>
            <a:r>
              <a:rPr lang="en-US" sz="1800" dirty="0">
                <a:solidFill>
                  <a:srgbClr val="000000"/>
                </a:solidFill>
                <a:latin typeface="Consolas" panose="020B0609020204030204" pitchFamily="49" charset="0"/>
              </a:rPr>
              <a:t> result = </a:t>
            </a:r>
            <a:r>
              <a:rPr lang="en-US" sz="1800" dirty="0" err="1">
                <a:solidFill>
                  <a:srgbClr val="000000"/>
                </a:solidFill>
                <a:latin typeface="Consolas" panose="020B0609020204030204" pitchFamily="49" charset="0"/>
              </a:rPr>
              <a:t>CalculateAverage</a:t>
            </a:r>
            <a:r>
              <a:rPr lang="en-US" sz="1800" dirty="0">
                <a:solidFill>
                  <a:srgbClr val="000000"/>
                </a:solidFill>
                <a:latin typeface="Consolas" panose="020B0609020204030204" pitchFamily="49" charset="0"/>
              </a:rPr>
              <a:t>(4, 5, 1);</a:t>
            </a:r>
          </a:p>
          <a:p>
            <a:pPr marL="0" indent="0" defTabSz="457200">
              <a:spcBef>
                <a:spcPts val="0"/>
              </a:spcBef>
              <a:buNone/>
            </a:pPr>
            <a:r>
              <a:rPr lang="en-US" sz="1800" dirty="0">
                <a:solidFill>
                  <a:srgbClr val="0000FF"/>
                </a:solidFill>
                <a:latin typeface="Consolas" panose="020B0609020204030204" pitchFamily="49" charset="0"/>
              </a:rPr>
              <a:t>	return</a:t>
            </a:r>
            <a:r>
              <a:rPr lang="en-US" sz="1800" dirty="0">
                <a:solidFill>
                  <a:srgbClr val="000000"/>
                </a:solidFill>
                <a:latin typeface="Consolas" panose="020B0609020204030204" pitchFamily="49" charset="0"/>
              </a:rPr>
              <a:t> 0;</a:t>
            </a:r>
          </a:p>
          <a:p>
            <a:pPr marL="0" indent="0" defTabSz="457200">
              <a:spcBef>
                <a:spcPts val="0"/>
              </a:spcBef>
              <a:buNone/>
            </a:pPr>
            <a:r>
              <a:rPr lang="en-US" sz="1800" dirty="0">
                <a:solidFill>
                  <a:srgbClr val="000000"/>
                </a:solidFill>
                <a:latin typeface="Consolas" panose="020B0609020204030204" pitchFamily="49" charset="0"/>
              </a:rPr>
              <a:t>}</a:t>
            </a:r>
          </a:p>
          <a:p>
            <a:pPr marL="0" indent="0" defTabSz="457200">
              <a:spcBef>
                <a:spcPts val="0"/>
              </a:spcBef>
              <a:buNone/>
            </a:pPr>
            <a:endParaRPr lang="en-US" dirty="0">
              <a:solidFill>
                <a:srgbClr val="000000"/>
              </a:solidFill>
              <a:latin typeface="Consolas" panose="020B0609020204030204" pitchFamily="49" charset="0"/>
            </a:endParaRPr>
          </a:p>
          <a:p>
            <a:pPr marL="0" indent="0" defTabSz="457200">
              <a:spcBef>
                <a:spcPts val="0"/>
              </a:spcBef>
              <a:buNone/>
            </a:pPr>
            <a:r>
              <a:rPr lang="en-US" sz="1800" dirty="0">
                <a:solidFill>
                  <a:srgbClr val="0000FF"/>
                </a:solidFill>
                <a:latin typeface="Consolas" panose="020B0609020204030204" pitchFamily="49" charset="0"/>
              </a:rPr>
              <a:t>float</a:t>
            </a:r>
            <a:r>
              <a:rPr lang="en-US" sz="1800" dirty="0">
                <a:solidFill>
                  <a:srgbClr val="000000"/>
                </a:solidFill>
                <a:latin typeface="Consolas" panose="020B0609020204030204" pitchFamily="49" charset="0"/>
              </a:rPr>
              <a:t> </a:t>
            </a:r>
            <a:r>
              <a:rPr lang="en-US" sz="1800" dirty="0" err="1">
                <a:solidFill>
                  <a:srgbClr val="000000"/>
                </a:solidFill>
                <a:latin typeface="Consolas" panose="020B0609020204030204" pitchFamily="49" charset="0"/>
              </a:rPr>
              <a:t>CalculateAverage</a:t>
            </a:r>
            <a:r>
              <a:rPr lang="en-US" sz="1800" dirty="0">
                <a:solidFill>
                  <a:srgbClr val="000000"/>
                </a:solidFill>
                <a:latin typeface="Consolas" panose="020B0609020204030204" pitchFamily="49" charset="0"/>
              </a:rPr>
              <a:t>(</a:t>
            </a:r>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a:t>
            </a:r>
            <a:r>
              <a:rPr lang="en-US" sz="1800" dirty="0">
                <a:solidFill>
                  <a:schemeClr val="accent3">
                    <a:lumMod val="75000"/>
                  </a:schemeClr>
                </a:solidFill>
                <a:latin typeface="Consolas" panose="020B0609020204030204" pitchFamily="49" charset="0"/>
              </a:rPr>
              <a:t>one</a:t>
            </a:r>
            <a:r>
              <a:rPr lang="en-US" sz="1800" dirty="0">
                <a:solidFill>
                  <a:srgbClr val="000000"/>
                </a:solidFill>
                <a:latin typeface="Consolas" panose="020B0609020204030204" pitchFamily="49" charset="0"/>
              </a:rPr>
              <a:t>,</a:t>
            </a:r>
            <a:r>
              <a:rPr lang="en-US" sz="1800" dirty="0">
                <a:solidFill>
                  <a:srgbClr val="808080"/>
                </a:solidFill>
                <a:latin typeface="Consolas" panose="020B0609020204030204" pitchFamily="49" charset="0"/>
              </a:rPr>
              <a:t> </a:t>
            </a:r>
            <a:r>
              <a:rPr lang="en-US" sz="1800" dirty="0">
                <a:solidFill>
                  <a:srgbClr val="0000FF"/>
                </a:solidFill>
                <a:latin typeface="Consolas" panose="020B0609020204030204" pitchFamily="49" charset="0"/>
              </a:rPr>
              <a:t>int</a:t>
            </a:r>
            <a:r>
              <a:rPr lang="en-US" sz="1800" dirty="0">
                <a:solidFill>
                  <a:srgbClr val="808080"/>
                </a:solidFill>
                <a:latin typeface="Consolas" panose="020B0609020204030204" pitchFamily="49" charset="0"/>
              </a:rPr>
              <a:t> </a:t>
            </a:r>
            <a:r>
              <a:rPr lang="en-US" sz="1800" dirty="0">
                <a:solidFill>
                  <a:schemeClr val="accent3">
                    <a:lumMod val="75000"/>
                  </a:schemeClr>
                </a:solidFill>
                <a:latin typeface="Consolas" panose="020B0609020204030204" pitchFamily="49" charset="0"/>
              </a:rPr>
              <a:t>two</a:t>
            </a:r>
            <a:r>
              <a:rPr lang="en-US" sz="1800" dirty="0">
                <a:solidFill>
                  <a:srgbClr val="000000"/>
                </a:solidFill>
                <a:latin typeface="Consolas" panose="020B0609020204030204" pitchFamily="49" charset="0"/>
              </a:rPr>
              <a:t>)</a:t>
            </a:r>
          </a:p>
          <a:p>
            <a:pPr marL="0" indent="0" defTabSz="457200">
              <a:spcBef>
                <a:spcPts val="0"/>
              </a:spcBef>
              <a:buNone/>
            </a:pPr>
            <a:r>
              <a:rPr lang="en-US" sz="1800" dirty="0">
                <a:solidFill>
                  <a:srgbClr val="000000"/>
                </a:solidFill>
                <a:latin typeface="Consolas" panose="020B0609020204030204" pitchFamily="49" charset="0"/>
              </a:rPr>
              <a:t>{</a:t>
            </a:r>
          </a:p>
          <a:p>
            <a:pPr marL="0" indent="0" defTabSz="457200">
              <a:spcBef>
                <a:spcPts val="0"/>
              </a:spcBef>
              <a:buNone/>
            </a:pPr>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return</a:t>
            </a:r>
            <a:r>
              <a:rPr lang="en-US" sz="1800" dirty="0">
                <a:solidFill>
                  <a:srgbClr val="000000"/>
                </a:solidFill>
                <a:latin typeface="Consolas" panose="020B0609020204030204" pitchFamily="49" charset="0"/>
              </a:rPr>
              <a:t> (a + b) / 2.0f;</a:t>
            </a:r>
          </a:p>
          <a:p>
            <a:pPr marL="0" indent="0" defTabSz="457200">
              <a:spcBef>
                <a:spcPts val="0"/>
              </a:spcBef>
              <a:buNone/>
            </a:pPr>
            <a:r>
              <a:rPr lang="en-US" sz="18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930400"/>
            <a:ext cx="100182" cy="38404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0" name="Rectangle 19">
            <a:extLst>
              <a:ext uri="{FF2B5EF4-FFF2-40B4-BE49-F238E27FC236}">
                <a16:creationId xmlns:a16="http://schemas.microsoft.com/office/drawing/2014/main" id="{167CEFE3-7197-4737-89E3-773CA23BC482}"/>
              </a:ext>
            </a:extLst>
          </p:cNvPr>
          <p:cNvSpPr/>
          <p:nvPr/>
        </p:nvSpPr>
        <p:spPr>
          <a:xfrm>
            <a:off x="7601585" y="2121065"/>
            <a:ext cx="2194560"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Three parameters</a:t>
            </a:r>
          </a:p>
        </p:txBody>
      </p:sp>
      <p:sp>
        <p:nvSpPr>
          <p:cNvPr id="21" name="Rectangle 20">
            <a:extLst>
              <a:ext uri="{FF2B5EF4-FFF2-40B4-BE49-F238E27FC236}">
                <a16:creationId xmlns:a16="http://schemas.microsoft.com/office/drawing/2014/main" id="{53F60688-B256-499C-A116-34B629DDAD82}"/>
              </a:ext>
              <a:ext uri="{C183D7F6-B498-43B3-948B-1728B52AA6E4}">
                <adec:decorative xmlns:adec="http://schemas.microsoft.com/office/drawing/2017/decorative" val="1"/>
              </a:ext>
            </a:extLst>
          </p:cNvPr>
          <p:cNvSpPr/>
          <p:nvPr/>
        </p:nvSpPr>
        <p:spPr>
          <a:xfrm>
            <a:off x="3658543" y="2172029"/>
            <a:ext cx="3764607" cy="355271"/>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2" name="Straight Connector 21">
            <a:extLst>
              <a:ext uri="{FF2B5EF4-FFF2-40B4-BE49-F238E27FC236}">
                <a16:creationId xmlns:a16="http://schemas.microsoft.com/office/drawing/2014/main" id="{FBF4A84D-33D2-4745-8EC1-668BC9D03084}"/>
              </a:ext>
              <a:ext uri="{C183D7F6-B498-43B3-948B-1728B52AA6E4}">
                <adec:decorative xmlns:adec="http://schemas.microsoft.com/office/drawing/2017/decorative" val="1"/>
              </a:ext>
            </a:extLst>
          </p:cNvPr>
          <p:cNvCxnSpPr>
            <a:cxnSpLocks/>
            <a:stCxn id="21" idx="3"/>
            <a:endCxn id="20" idx="1"/>
          </p:cNvCxnSpPr>
          <p:nvPr/>
        </p:nvCxnSpPr>
        <p:spPr>
          <a:xfrm>
            <a:off x="7423150" y="2349665"/>
            <a:ext cx="178435"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54085415-EBAD-4769-88B6-48D25B3EECCA}"/>
              </a:ext>
            </a:extLst>
          </p:cNvPr>
          <p:cNvSpPr/>
          <p:nvPr/>
        </p:nvSpPr>
        <p:spPr>
          <a:xfrm>
            <a:off x="6054092" y="4318001"/>
            <a:ext cx="2194560"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Two parameters</a:t>
            </a:r>
          </a:p>
        </p:txBody>
      </p:sp>
      <p:sp>
        <p:nvSpPr>
          <p:cNvPr id="24" name="Rectangle 23">
            <a:extLst>
              <a:ext uri="{FF2B5EF4-FFF2-40B4-BE49-F238E27FC236}">
                <a16:creationId xmlns:a16="http://schemas.microsoft.com/office/drawing/2014/main" id="{B82D6446-ABA5-41E4-B806-CCC8730D8425}"/>
              </a:ext>
              <a:ext uri="{C183D7F6-B498-43B3-948B-1728B52AA6E4}">
                <adec:decorative xmlns:adec="http://schemas.microsoft.com/office/drawing/2017/decorative" val="1"/>
              </a:ext>
            </a:extLst>
          </p:cNvPr>
          <p:cNvSpPr/>
          <p:nvPr/>
        </p:nvSpPr>
        <p:spPr>
          <a:xfrm>
            <a:off x="3658543" y="4368965"/>
            <a:ext cx="2269817" cy="355271"/>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FF5B2C21-71CB-4577-ACF3-703ECB5E7630}"/>
              </a:ext>
              <a:ext uri="{C183D7F6-B498-43B3-948B-1728B52AA6E4}">
                <adec:decorative xmlns:adec="http://schemas.microsoft.com/office/drawing/2017/decorative" val="1"/>
              </a:ext>
            </a:extLst>
          </p:cNvPr>
          <p:cNvCxnSpPr>
            <a:cxnSpLocks/>
            <a:stCxn id="24" idx="3"/>
            <a:endCxn id="23" idx="1"/>
          </p:cNvCxnSpPr>
          <p:nvPr/>
        </p:nvCxnSpPr>
        <p:spPr>
          <a:xfrm>
            <a:off x="5928360" y="4546601"/>
            <a:ext cx="12573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3193737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fade">
                                      <p:cBhvr>
                                        <p:cTn id="10" dur="500"/>
                                        <p:tgtEl>
                                          <p:spTgt spid="21"/>
                                        </p:tgtEl>
                                      </p:cBhvr>
                                    </p:animEffect>
                                  </p:childTnLst>
                                </p:cTn>
                              </p:par>
                              <p:par>
                                <p:cTn id="11" presetID="10"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4"/>
                                        </p:tgtEl>
                                        <p:attrNameLst>
                                          <p:attrName>style.visibility</p:attrName>
                                        </p:attrNameLst>
                                      </p:cBhvr>
                                      <p:to>
                                        <p:strVal val="visible"/>
                                      </p:to>
                                    </p:set>
                                    <p:animEffect transition="in" filter="fade">
                                      <p:cBhvr>
                                        <p:cTn id="21" dur="500"/>
                                        <p:tgtEl>
                                          <p:spTgt spid="24"/>
                                        </p:tgtEl>
                                      </p:cBhvr>
                                    </p:animEffect>
                                  </p:childTnLst>
                                </p:cTn>
                              </p:par>
                              <p:par>
                                <p:cTn id="22" presetID="10" presetClass="entr" presetSubtype="0" fill="hold" nodeType="withEffect">
                                  <p:stCondLst>
                                    <p:cond delay="0"/>
                                  </p:stCondLst>
                                  <p:childTnLst>
                                    <p:set>
                                      <p:cBhvr>
                                        <p:cTn id="23" dur="1" fill="hold">
                                          <p:stCondLst>
                                            <p:cond delay="0"/>
                                          </p:stCondLst>
                                        </p:cTn>
                                        <p:tgtEl>
                                          <p:spTgt spid="25"/>
                                        </p:tgtEl>
                                        <p:attrNameLst>
                                          <p:attrName>style.visibility</p:attrName>
                                        </p:attrNameLst>
                                      </p:cBhvr>
                                      <p:to>
                                        <p:strVal val="visible"/>
                                      </p:to>
                                    </p:set>
                                    <p:animEffect transition="in" filter="fade">
                                      <p:cBhvr>
                                        <p:cTn id="24"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3" grpId="0" animBg="1"/>
      <p:bldP spid="2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8886" y="-911062"/>
            <a:ext cx="10885166" cy="618631"/>
          </a:xfrm>
        </p:spPr>
        <p:txBody>
          <a:bodyPr/>
          <a:lstStyle/>
          <a:p>
            <a:r>
              <a:rPr lang="en-US" dirty="0">
                <a:solidFill>
                  <a:schemeClr val="bg1"/>
                </a:solidFill>
              </a:rPr>
              <a:t>Foo and Bar Examples</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548640"/>
            <a:ext cx="4981236" cy="57607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Foo();</a:t>
            </a: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Bar();</a:t>
            </a: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Baz();</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main()</a:t>
            </a:r>
          </a:p>
          <a:p>
            <a:pPr defTabSz="457200"/>
            <a:r>
              <a:rPr lang="en-US" sz="1800" dirty="0">
                <a:solidFill>
                  <a:srgbClr val="000000"/>
                </a:solidFill>
                <a:latin typeface="Consolas" panose="020B0609020204030204" pitchFamily="49" charset="0"/>
              </a:rPr>
              <a:t>{</a:t>
            </a:r>
          </a:p>
          <a:p>
            <a:pPr defTabSz="457200"/>
            <a:r>
              <a:rPr lang="en-US" sz="1800" dirty="0">
                <a:solidFill>
                  <a:srgbClr val="000000"/>
                </a:solidFill>
                <a:latin typeface="Consolas" panose="020B0609020204030204" pitchFamily="49" charset="0"/>
              </a:rPr>
              <a:t>	Foo();</a:t>
            </a:r>
          </a:p>
          <a:p>
            <a:pPr defTabSz="457200"/>
            <a:r>
              <a:rPr lang="en-US" sz="1800" dirty="0">
                <a:solidFill>
                  <a:srgbClr val="000000"/>
                </a:solidFill>
                <a:latin typeface="Consolas" panose="020B0609020204030204" pitchFamily="49" charset="0"/>
              </a:rPr>
              <a:t>	Bar();</a:t>
            </a:r>
          </a:p>
          <a:p>
            <a:pPr defTabSz="457200"/>
            <a:r>
              <a:rPr lang="en-US" sz="1800" dirty="0">
                <a:solidFill>
                  <a:srgbClr val="000000"/>
                </a:solidFill>
                <a:latin typeface="Consolas" panose="020B0609020204030204" pitchFamily="49" charset="0"/>
              </a:rPr>
              <a:t>	Baz();</a:t>
            </a:r>
          </a:p>
          <a:p>
            <a:pPr defTabSz="457200"/>
            <a:r>
              <a:rPr lang="en-US" sz="1800" dirty="0">
                <a:solidFill>
                  <a:srgbClr val="0000FF"/>
                </a:solidFill>
                <a:latin typeface="Consolas" panose="020B0609020204030204" pitchFamily="49" charset="0"/>
              </a:rPr>
              <a:t>	return</a:t>
            </a:r>
            <a:r>
              <a:rPr lang="en-US" sz="1800" dirty="0">
                <a:solidFill>
                  <a:srgbClr val="000000"/>
                </a:solidFill>
                <a:latin typeface="Consolas" panose="020B0609020204030204" pitchFamily="49" charset="0"/>
              </a:rPr>
              <a:t> 0;</a:t>
            </a:r>
          </a:p>
          <a:p>
            <a:pPr defTabSz="457200"/>
            <a:r>
              <a:rPr lang="en-US" sz="1800" dirty="0">
                <a:solidFill>
                  <a:srgbClr val="000000"/>
                </a:solidFill>
                <a:latin typeface="Consolas" panose="020B0609020204030204" pitchFamily="49" charset="0"/>
              </a:rPr>
              <a:t>}</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Foo()</a:t>
            </a:r>
          </a:p>
          <a:p>
            <a:pPr defTabSz="457200"/>
            <a:r>
              <a:rPr lang="en-US" sz="1800" dirty="0">
                <a:solidFill>
                  <a:srgbClr val="000000"/>
                </a:solidFill>
                <a:latin typeface="Consolas" panose="020B0609020204030204" pitchFamily="49" charset="0"/>
              </a:rPr>
              <a:t>{}</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Bar()</a:t>
            </a:r>
          </a:p>
          <a:p>
            <a:pPr defTabSz="457200"/>
            <a:r>
              <a:rPr lang="en-US" sz="1800" dirty="0">
                <a:solidFill>
                  <a:srgbClr val="000000"/>
                </a:solidFill>
                <a:latin typeface="Consolas" panose="020B0609020204030204" pitchFamily="49" charset="0"/>
              </a:rPr>
              <a:t>{}</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Baz()</a:t>
            </a:r>
          </a:p>
          <a:p>
            <a:pPr defTabSz="457200"/>
            <a:r>
              <a:rPr lang="en-US" sz="1800" dirty="0">
                <a:solidFill>
                  <a:srgbClr val="000000"/>
                </a:solidFill>
                <a:latin typeface="Consolas" panose="020B0609020204030204" pitchFamily="49" charset="0"/>
              </a:rPr>
              <a:t>{}</a:t>
            </a:r>
            <a:endParaRPr lang="en-US" sz="1800"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548640"/>
            <a:ext cx="100182" cy="57607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5" name="Rectangle 14">
            <a:extLst>
              <a:ext uri="{FF2B5EF4-FFF2-40B4-BE49-F238E27FC236}">
                <a16:creationId xmlns:a16="http://schemas.microsoft.com/office/drawing/2014/main" id="{75F2C84F-E128-42DC-BCF1-05B39B4DE5BC}"/>
              </a:ext>
            </a:extLst>
          </p:cNvPr>
          <p:cNvSpPr/>
          <p:nvPr/>
        </p:nvSpPr>
        <p:spPr>
          <a:xfrm>
            <a:off x="6601164" y="1333500"/>
            <a:ext cx="4981236" cy="497586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Foo()</a:t>
            </a:r>
          </a:p>
          <a:p>
            <a:pPr defTabSz="457200"/>
            <a:r>
              <a:rPr lang="en-US" sz="1800" dirty="0">
                <a:solidFill>
                  <a:srgbClr val="000000"/>
                </a:solidFill>
                <a:latin typeface="Consolas" panose="020B0609020204030204" pitchFamily="49" charset="0"/>
              </a:rPr>
              <a:t>{}</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Bar()</a:t>
            </a:r>
          </a:p>
          <a:p>
            <a:pPr defTabSz="457200"/>
            <a:r>
              <a:rPr lang="en-US" sz="1800" dirty="0">
                <a:solidFill>
                  <a:srgbClr val="000000"/>
                </a:solidFill>
                <a:latin typeface="Consolas" panose="020B0609020204030204" pitchFamily="49" charset="0"/>
              </a:rPr>
              <a:t>{}</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Baz()</a:t>
            </a:r>
          </a:p>
          <a:p>
            <a:pPr defTabSz="457200"/>
            <a:r>
              <a:rPr lang="en-US" sz="1800" dirty="0">
                <a:solidFill>
                  <a:srgbClr val="000000"/>
                </a:solidFill>
                <a:latin typeface="Consolas" panose="020B0609020204030204" pitchFamily="49" charset="0"/>
              </a:rPr>
              <a:t>{}</a:t>
            </a:r>
            <a:endParaRPr lang="en-US" sz="1800" dirty="0"/>
          </a:p>
          <a:p>
            <a:pPr defTabSz="457200"/>
            <a:endParaRPr lang="en-US" sz="1800" dirty="0">
              <a:solidFill>
                <a:srgbClr val="0000FF"/>
              </a:solidFill>
              <a:latin typeface="Consolas" panose="020B0609020204030204" pitchFamily="49" charset="0"/>
            </a:endParaRPr>
          </a:p>
          <a:p>
            <a:pPr defTabSz="457200"/>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main()</a:t>
            </a:r>
          </a:p>
          <a:p>
            <a:pPr defTabSz="457200"/>
            <a:r>
              <a:rPr lang="en-US" sz="1800" dirty="0">
                <a:solidFill>
                  <a:srgbClr val="000000"/>
                </a:solidFill>
                <a:latin typeface="Consolas" panose="020B0609020204030204" pitchFamily="49" charset="0"/>
              </a:rPr>
              <a:t>{</a:t>
            </a:r>
          </a:p>
          <a:p>
            <a:pPr defTabSz="457200"/>
            <a:r>
              <a:rPr lang="en-US" sz="1800" dirty="0">
                <a:solidFill>
                  <a:srgbClr val="000000"/>
                </a:solidFill>
                <a:latin typeface="Consolas" panose="020B0609020204030204" pitchFamily="49" charset="0"/>
              </a:rPr>
              <a:t>	Foo();</a:t>
            </a:r>
          </a:p>
          <a:p>
            <a:pPr defTabSz="457200"/>
            <a:r>
              <a:rPr lang="en-US" sz="1800" dirty="0">
                <a:solidFill>
                  <a:srgbClr val="000000"/>
                </a:solidFill>
                <a:latin typeface="Consolas" panose="020B0609020204030204" pitchFamily="49" charset="0"/>
              </a:rPr>
              <a:t>	Bar();</a:t>
            </a:r>
          </a:p>
          <a:p>
            <a:pPr defTabSz="457200"/>
            <a:r>
              <a:rPr lang="en-US" sz="1800" dirty="0">
                <a:solidFill>
                  <a:srgbClr val="000000"/>
                </a:solidFill>
                <a:latin typeface="Consolas" panose="020B0609020204030204" pitchFamily="49" charset="0"/>
              </a:rPr>
              <a:t>	Baz();</a:t>
            </a:r>
          </a:p>
          <a:p>
            <a:pPr defTabSz="457200"/>
            <a:r>
              <a:rPr lang="en-US" sz="1800" dirty="0">
                <a:solidFill>
                  <a:srgbClr val="0000FF"/>
                </a:solidFill>
                <a:latin typeface="Consolas" panose="020B0609020204030204" pitchFamily="49" charset="0"/>
              </a:rPr>
              <a:t>	return</a:t>
            </a:r>
            <a:r>
              <a:rPr lang="en-US" sz="1800" dirty="0">
                <a:solidFill>
                  <a:srgbClr val="000000"/>
                </a:solidFill>
                <a:latin typeface="Consolas" panose="020B0609020204030204" pitchFamily="49" charset="0"/>
              </a:rPr>
              <a:t> 0;</a:t>
            </a:r>
          </a:p>
          <a:p>
            <a:pPr defTabSz="457200"/>
            <a:r>
              <a:rPr lang="en-US" sz="1800" dirty="0">
                <a:solidFill>
                  <a:srgbClr val="000000"/>
                </a:solidFill>
                <a:latin typeface="Consolas" panose="020B0609020204030204" pitchFamily="49" charset="0"/>
              </a:rPr>
              <a:t>}</a:t>
            </a:r>
          </a:p>
        </p:txBody>
      </p:sp>
      <p:sp>
        <p:nvSpPr>
          <p:cNvPr id="16" name="Rectangle 15">
            <a:extLst>
              <a:ext uri="{FF2B5EF4-FFF2-40B4-BE49-F238E27FC236}">
                <a16:creationId xmlns:a16="http://schemas.microsoft.com/office/drawing/2014/main" id="{F5734028-E546-4419-B447-832F12F694B7}"/>
              </a:ext>
              <a:ext uri="{C183D7F6-B498-43B3-948B-1728B52AA6E4}">
                <adec:decorative xmlns:adec="http://schemas.microsoft.com/office/drawing/2017/decorative" val="1"/>
              </a:ext>
            </a:extLst>
          </p:cNvPr>
          <p:cNvSpPr/>
          <p:nvPr/>
        </p:nvSpPr>
        <p:spPr>
          <a:xfrm>
            <a:off x="6500983" y="1333500"/>
            <a:ext cx="100182" cy="497586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7" name="Rectangle 16">
            <a:extLst>
              <a:ext uri="{FF2B5EF4-FFF2-40B4-BE49-F238E27FC236}">
                <a16:creationId xmlns:a16="http://schemas.microsoft.com/office/drawing/2014/main" id="{F8A7E493-2436-4765-B81D-B5B32E0F1F8B}"/>
              </a:ext>
            </a:extLst>
          </p:cNvPr>
          <p:cNvSpPr/>
          <p:nvPr/>
        </p:nvSpPr>
        <p:spPr>
          <a:xfrm>
            <a:off x="2462112" y="601890"/>
            <a:ext cx="3474720" cy="100584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Foo? Bar? Generic placeholder names, to indicate “the name is irrelevant”.</a:t>
            </a:r>
          </a:p>
        </p:txBody>
      </p:sp>
      <p:sp>
        <p:nvSpPr>
          <p:cNvPr id="20" name="Rectangle 19">
            <a:extLst>
              <a:ext uri="{FF2B5EF4-FFF2-40B4-BE49-F238E27FC236}">
                <a16:creationId xmlns:a16="http://schemas.microsoft.com/office/drawing/2014/main" id="{FFE7EC76-720B-4A6E-9C73-CC461433A78C}"/>
              </a:ext>
              <a:ext uri="{C183D7F6-B498-43B3-948B-1728B52AA6E4}">
                <adec:decorative xmlns:adec="http://schemas.microsoft.com/office/drawing/2017/decorative" val="1"/>
              </a:ext>
            </a:extLst>
          </p:cNvPr>
          <p:cNvSpPr/>
          <p:nvPr/>
        </p:nvSpPr>
        <p:spPr>
          <a:xfrm>
            <a:off x="835093" y="647521"/>
            <a:ext cx="1501708" cy="914579"/>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1" name="Straight Connector 20">
            <a:extLst>
              <a:ext uri="{FF2B5EF4-FFF2-40B4-BE49-F238E27FC236}">
                <a16:creationId xmlns:a16="http://schemas.microsoft.com/office/drawing/2014/main" id="{B5E08D8E-D6E1-427C-8AA0-2C2EF281805F}"/>
              </a:ext>
              <a:ext uri="{C183D7F6-B498-43B3-948B-1728B52AA6E4}">
                <adec:decorative xmlns:adec="http://schemas.microsoft.com/office/drawing/2017/decorative" val="1"/>
              </a:ext>
            </a:extLst>
          </p:cNvPr>
          <p:cNvCxnSpPr>
            <a:cxnSpLocks/>
            <a:stCxn id="20" idx="3"/>
            <a:endCxn id="17" idx="1"/>
          </p:cNvCxnSpPr>
          <p:nvPr/>
        </p:nvCxnSpPr>
        <p:spPr>
          <a:xfrm flipV="1">
            <a:off x="2336801" y="1104810"/>
            <a:ext cx="125311" cy="1"/>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3" name="Rectangle 22">
            <a:extLst>
              <a:ext uri="{FF2B5EF4-FFF2-40B4-BE49-F238E27FC236}">
                <a16:creationId xmlns:a16="http://schemas.microsoft.com/office/drawing/2014/main" id="{38F52898-916E-4710-8863-2ECDEF757328}"/>
              </a:ext>
            </a:extLst>
          </p:cNvPr>
          <p:cNvSpPr/>
          <p:nvPr/>
        </p:nvSpPr>
        <p:spPr>
          <a:xfrm>
            <a:off x="3438469" y="2335395"/>
            <a:ext cx="2011680" cy="82296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This feels like a lot of repetition.</a:t>
            </a:r>
          </a:p>
        </p:txBody>
      </p:sp>
      <p:sp>
        <p:nvSpPr>
          <p:cNvPr id="24" name="Rectangle 23">
            <a:extLst>
              <a:ext uri="{FF2B5EF4-FFF2-40B4-BE49-F238E27FC236}">
                <a16:creationId xmlns:a16="http://schemas.microsoft.com/office/drawing/2014/main" id="{55DE9575-0B5B-4240-91FE-34F16DE80846}"/>
              </a:ext>
              <a:ext uri="{C183D7F6-B498-43B3-948B-1728B52AA6E4}">
                <adec:decorative xmlns:adec="http://schemas.microsoft.com/office/drawing/2017/decorative" val="1"/>
              </a:ext>
            </a:extLst>
          </p:cNvPr>
          <p:cNvSpPr/>
          <p:nvPr/>
        </p:nvSpPr>
        <p:spPr>
          <a:xfrm>
            <a:off x="1273933" y="2289586"/>
            <a:ext cx="902731" cy="914579"/>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Rectangle 24">
            <a:extLst>
              <a:ext uri="{FF2B5EF4-FFF2-40B4-BE49-F238E27FC236}">
                <a16:creationId xmlns:a16="http://schemas.microsoft.com/office/drawing/2014/main" id="{2A50E2F7-288A-4315-88F5-BF726F39FB27}"/>
              </a:ext>
              <a:ext uri="{C183D7F6-B498-43B3-948B-1728B52AA6E4}">
                <adec:decorative xmlns:adec="http://schemas.microsoft.com/office/drawing/2017/decorative" val="1"/>
              </a:ext>
            </a:extLst>
          </p:cNvPr>
          <p:cNvSpPr/>
          <p:nvPr/>
        </p:nvSpPr>
        <p:spPr>
          <a:xfrm>
            <a:off x="835093" y="3931650"/>
            <a:ext cx="1425507" cy="2278829"/>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6" name="Connector: Elbow 25">
            <a:extLst>
              <a:ext uri="{FF2B5EF4-FFF2-40B4-BE49-F238E27FC236}">
                <a16:creationId xmlns:a16="http://schemas.microsoft.com/office/drawing/2014/main" id="{803E40C8-1CAE-46F6-963D-22947FB40F4F}"/>
              </a:ext>
              <a:ext uri="{C183D7F6-B498-43B3-948B-1728B52AA6E4}">
                <adec:decorative xmlns:adec="http://schemas.microsoft.com/office/drawing/2017/decorative" val="1"/>
              </a:ext>
            </a:extLst>
          </p:cNvPr>
          <p:cNvCxnSpPr>
            <a:cxnSpLocks/>
            <a:stCxn id="20" idx="2"/>
            <a:endCxn id="23" idx="0"/>
          </p:cNvCxnSpPr>
          <p:nvPr/>
        </p:nvCxnSpPr>
        <p:spPr>
          <a:xfrm rot="16200000" flipH="1">
            <a:off x="2628481" y="519566"/>
            <a:ext cx="773295" cy="2858362"/>
          </a:xfrm>
          <a:prstGeom prst="bentConnector3">
            <a:avLst>
              <a:gd name="adj1" fmla="val 23394"/>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EC19D38B-2832-491B-A930-08A3097C0CE4}"/>
              </a:ext>
              <a:ext uri="{C183D7F6-B498-43B3-948B-1728B52AA6E4}">
                <adec:decorative xmlns:adec="http://schemas.microsoft.com/office/drawing/2017/decorative" val="1"/>
              </a:ext>
            </a:extLst>
          </p:cNvPr>
          <p:cNvCxnSpPr>
            <a:cxnSpLocks/>
            <a:stCxn id="24" idx="3"/>
            <a:endCxn id="23" idx="1"/>
          </p:cNvCxnSpPr>
          <p:nvPr/>
        </p:nvCxnSpPr>
        <p:spPr>
          <a:xfrm flipV="1">
            <a:off x="2176664" y="2746875"/>
            <a:ext cx="1261805" cy="1"/>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34" name="Connector: Elbow 33">
            <a:extLst>
              <a:ext uri="{FF2B5EF4-FFF2-40B4-BE49-F238E27FC236}">
                <a16:creationId xmlns:a16="http://schemas.microsoft.com/office/drawing/2014/main" id="{1EF6AE8C-96E4-4A7B-A3A8-581E93605342}"/>
              </a:ext>
              <a:ext uri="{C183D7F6-B498-43B3-948B-1728B52AA6E4}">
                <adec:decorative xmlns:adec="http://schemas.microsoft.com/office/drawing/2017/decorative" val="1"/>
              </a:ext>
            </a:extLst>
          </p:cNvPr>
          <p:cNvCxnSpPr>
            <a:cxnSpLocks/>
            <a:stCxn id="25" idx="3"/>
            <a:endCxn id="23" idx="2"/>
          </p:cNvCxnSpPr>
          <p:nvPr/>
        </p:nvCxnSpPr>
        <p:spPr>
          <a:xfrm flipV="1">
            <a:off x="2260600" y="3158355"/>
            <a:ext cx="2183709" cy="1912710"/>
          </a:xfrm>
          <a:prstGeom prst="bentConnector2">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38" name="Rectangle 37">
            <a:extLst>
              <a:ext uri="{FF2B5EF4-FFF2-40B4-BE49-F238E27FC236}">
                <a16:creationId xmlns:a16="http://schemas.microsoft.com/office/drawing/2014/main" id="{1B6A3497-702C-41FD-AEDE-DEF74843BB1B}"/>
              </a:ext>
            </a:extLst>
          </p:cNvPr>
          <p:cNvSpPr>
            <a:spLocks/>
          </p:cNvSpPr>
          <p:nvPr/>
        </p:nvSpPr>
        <p:spPr>
          <a:xfrm>
            <a:off x="6601164" y="548640"/>
            <a:ext cx="4981236" cy="6400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chemeClr val="tx1"/>
                </a:solidFill>
                <a:latin typeface="+mj-lt"/>
              </a:rPr>
              <a:t>Why not this?</a:t>
            </a:r>
          </a:p>
        </p:txBody>
      </p:sp>
      <p:sp>
        <p:nvSpPr>
          <p:cNvPr id="41" name="Rectangle 40">
            <a:extLst>
              <a:ext uri="{FF2B5EF4-FFF2-40B4-BE49-F238E27FC236}">
                <a16:creationId xmlns:a16="http://schemas.microsoft.com/office/drawing/2014/main" id="{ADD2DE15-53E1-4822-A25C-023753B339CA}"/>
              </a:ext>
              <a:ext uri="{C183D7F6-B498-43B3-948B-1728B52AA6E4}">
                <adec:decorative xmlns:adec="http://schemas.microsoft.com/office/drawing/2017/decorative" val="1"/>
              </a:ext>
            </a:extLst>
          </p:cNvPr>
          <p:cNvSpPr/>
          <p:nvPr/>
        </p:nvSpPr>
        <p:spPr>
          <a:xfrm>
            <a:off x="6500982" y="548640"/>
            <a:ext cx="93635" cy="6400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79FB8CB6-65D8-4901-82DD-B2F3CA1897A6}"/>
              </a:ext>
            </a:extLst>
          </p:cNvPr>
          <p:cNvSpPr/>
          <p:nvPr/>
        </p:nvSpPr>
        <p:spPr>
          <a:xfrm>
            <a:off x="8657739" y="1855335"/>
            <a:ext cx="256032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a:solidFill>
                  <a:srgbClr val="000000"/>
                </a:solidFill>
                <a:cs typeface="Calibri" panose="020F0502020204030204" pitchFamily="34" charset="0"/>
              </a:rPr>
              <a:t>Why not just declare and define everything above main()?</a:t>
            </a:r>
            <a:endParaRPr lang="en-US" dirty="0">
              <a:solidFill>
                <a:srgbClr val="000000"/>
              </a:solidFill>
              <a:cs typeface="Calibri" panose="020F0502020204030204" pitchFamily="34" charset="0"/>
            </a:endParaRPr>
          </a:p>
        </p:txBody>
      </p:sp>
    </p:spTree>
    <p:custDataLst>
      <p:tags r:id="rId1"/>
    </p:custDataLst>
    <p:extLst>
      <p:ext uri="{BB962C8B-B14F-4D97-AF65-F5344CB8AC3E}">
        <p14:creationId xmlns:p14="http://schemas.microsoft.com/office/powerpoint/2010/main" val="11266655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500"/>
                                        <p:tgtEl>
                                          <p:spTgt spid="17"/>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0"/>
                                        </p:tgtEl>
                                        <p:attrNameLst>
                                          <p:attrName>style.visibility</p:attrName>
                                        </p:attrNameLst>
                                      </p:cBhvr>
                                      <p:to>
                                        <p:strVal val="visible"/>
                                      </p:to>
                                    </p:set>
                                    <p:animEffect transition="in" filter="fade">
                                      <p:cBhvr>
                                        <p:cTn id="10" dur="500"/>
                                        <p:tgtEl>
                                          <p:spTgt spid="20"/>
                                        </p:tgtEl>
                                      </p:cBhvr>
                                    </p:animEffect>
                                  </p:childTnLst>
                                </p:cTn>
                              </p:par>
                              <p:par>
                                <p:cTn id="11" presetID="10" presetClass="entr" presetSubtype="0" fill="hold" nodeType="with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fade">
                                      <p:cBhvr>
                                        <p:cTn id="13" dur="500"/>
                                        <p:tgtEl>
                                          <p:spTgt spid="21"/>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3"/>
                                        </p:tgtEl>
                                        <p:attrNameLst>
                                          <p:attrName>style.visibility</p:attrName>
                                        </p:attrNameLst>
                                      </p:cBhvr>
                                      <p:to>
                                        <p:strVal val="visible"/>
                                      </p:to>
                                    </p:set>
                                    <p:animEffect transition="in" filter="fade">
                                      <p:cBhvr>
                                        <p:cTn id="18" dur="500"/>
                                        <p:tgtEl>
                                          <p:spTgt spid="23"/>
                                        </p:tgtEl>
                                      </p:cBhvr>
                                    </p:animEffect>
                                  </p:childTnLst>
                                </p:cTn>
                              </p:par>
                              <p:par>
                                <p:cTn id="19" presetID="10" presetClass="entr" presetSubtype="0" fill="hold" nodeType="withEffect">
                                  <p:stCondLst>
                                    <p:cond delay="0"/>
                                  </p:stCondLst>
                                  <p:childTnLst>
                                    <p:set>
                                      <p:cBhvr>
                                        <p:cTn id="20" dur="1" fill="hold">
                                          <p:stCondLst>
                                            <p:cond delay="0"/>
                                          </p:stCondLst>
                                        </p:cTn>
                                        <p:tgtEl>
                                          <p:spTgt spid="26"/>
                                        </p:tgtEl>
                                        <p:attrNameLst>
                                          <p:attrName>style.visibility</p:attrName>
                                        </p:attrNameLst>
                                      </p:cBhvr>
                                      <p:to>
                                        <p:strVal val="visible"/>
                                      </p:to>
                                    </p:set>
                                    <p:animEffect transition="in" filter="fade">
                                      <p:cBhvr>
                                        <p:cTn id="21" dur="500"/>
                                        <p:tgtEl>
                                          <p:spTgt spid="26"/>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24"/>
                                        </p:tgtEl>
                                        <p:attrNameLst>
                                          <p:attrName>style.visibility</p:attrName>
                                        </p:attrNameLst>
                                      </p:cBhvr>
                                      <p:to>
                                        <p:strVal val="visible"/>
                                      </p:to>
                                    </p:set>
                                    <p:animEffect transition="in" filter="fade">
                                      <p:cBhvr>
                                        <p:cTn id="24" dur="500"/>
                                        <p:tgtEl>
                                          <p:spTgt spid="24"/>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fade">
                                      <p:cBhvr>
                                        <p:cTn id="27" dur="500"/>
                                        <p:tgtEl>
                                          <p:spTgt spid="25"/>
                                        </p:tgtEl>
                                      </p:cBhvr>
                                    </p:animEffect>
                                  </p:childTnLst>
                                </p:cTn>
                              </p:par>
                              <p:par>
                                <p:cTn id="28" presetID="10" presetClass="entr" presetSubtype="0" fill="hold" nodeType="with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par>
                                <p:cTn id="31" presetID="10" presetClass="entr" presetSubtype="0" fill="hold" nodeType="withEffect">
                                  <p:stCondLst>
                                    <p:cond delay="0"/>
                                  </p:stCondLst>
                                  <p:childTnLst>
                                    <p:set>
                                      <p:cBhvr>
                                        <p:cTn id="32" dur="1" fill="hold">
                                          <p:stCondLst>
                                            <p:cond delay="0"/>
                                          </p:stCondLst>
                                        </p:cTn>
                                        <p:tgtEl>
                                          <p:spTgt spid="34"/>
                                        </p:tgtEl>
                                        <p:attrNameLst>
                                          <p:attrName>style.visibility</p:attrName>
                                        </p:attrNameLst>
                                      </p:cBhvr>
                                      <p:to>
                                        <p:strVal val="visible"/>
                                      </p:to>
                                    </p:set>
                                    <p:animEffect transition="in" filter="fade">
                                      <p:cBhvr>
                                        <p:cTn id="33" dur="500"/>
                                        <p:tgtEl>
                                          <p:spTgt spid="34"/>
                                        </p:tgtEl>
                                      </p:cBhvr>
                                    </p:animEffec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41"/>
                                        </p:tgtEl>
                                        <p:attrNameLst>
                                          <p:attrName>style.visibility</p:attrName>
                                        </p:attrNameLst>
                                      </p:cBhvr>
                                      <p:to>
                                        <p:strVal val="visible"/>
                                      </p:to>
                                    </p:set>
                                    <p:animEffect transition="in" filter="fade">
                                      <p:cBhvr>
                                        <p:cTn id="38" dur="500"/>
                                        <p:tgtEl>
                                          <p:spTgt spid="41"/>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8"/>
                                        </p:tgtEl>
                                        <p:attrNameLst>
                                          <p:attrName>style.visibility</p:attrName>
                                        </p:attrNameLst>
                                      </p:cBhvr>
                                      <p:to>
                                        <p:strVal val="visible"/>
                                      </p:to>
                                    </p:set>
                                    <p:animEffect transition="in" filter="fade">
                                      <p:cBhvr>
                                        <p:cTn id="41" dur="500"/>
                                        <p:tgtEl>
                                          <p:spTgt spid="38"/>
                                        </p:tgtEl>
                                      </p:cBhvr>
                                    </p:animEffect>
                                  </p:childTnLst>
                                </p:cTn>
                              </p:par>
                              <p:par>
                                <p:cTn id="42" presetID="10" presetClass="entr" presetSubtype="0"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childTnLst>
                                </p:cTn>
                              </p:par>
                              <p:par>
                                <p:cTn id="45" presetID="10" presetClass="entr" presetSubtype="0" fill="hold" grpId="0" nodeType="withEffect">
                                  <p:stCondLst>
                                    <p:cond delay="0"/>
                                  </p:stCondLst>
                                  <p:childTnLst>
                                    <p:set>
                                      <p:cBhvr>
                                        <p:cTn id="46" dur="1" fill="hold">
                                          <p:stCondLst>
                                            <p:cond delay="0"/>
                                          </p:stCondLst>
                                        </p:cTn>
                                        <p:tgtEl>
                                          <p:spTgt spid="15"/>
                                        </p:tgtEl>
                                        <p:attrNameLst>
                                          <p:attrName>style.visibility</p:attrName>
                                        </p:attrNameLst>
                                      </p:cBhvr>
                                      <p:to>
                                        <p:strVal val="visible"/>
                                      </p:to>
                                    </p:set>
                                    <p:animEffect transition="in" filter="fade">
                                      <p:cBhvr>
                                        <p:cTn id="47" dur="500"/>
                                        <p:tgtEl>
                                          <p:spTgt spid="15"/>
                                        </p:tgtEl>
                                      </p:cBhvr>
                                    </p:animEffect>
                                  </p:childTnLst>
                                </p:cTn>
                              </p:par>
                            </p:childTnLst>
                          </p:cTn>
                        </p:par>
                      </p:childTnLst>
                    </p:cTn>
                  </p:par>
                  <p:par>
                    <p:cTn id="48" fill="hold">
                      <p:stCondLst>
                        <p:cond delay="indefinite"/>
                      </p:stCondLst>
                      <p:childTnLst>
                        <p:par>
                          <p:cTn id="49" fill="hold">
                            <p:stCondLst>
                              <p:cond delay="0"/>
                            </p:stCondLst>
                            <p:childTnLst>
                              <p:par>
                                <p:cTn id="50" presetID="10" presetClass="entr" presetSubtype="0" fill="hold" grpId="0" nodeType="clickEffect">
                                  <p:stCondLst>
                                    <p:cond delay="0"/>
                                  </p:stCondLst>
                                  <p:childTnLst>
                                    <p:set>
                                      <p:cBhvr>
                                        <p:cTn id="51" dur="1" fill="hold">
                                          <p:stCondLst>
                                            <p:cond delay="0"/>
                                          </p:stCondLst>
                                        </p:cTn>
                                        <p:tgtEl>
                                          <p:spTgt spid="42"/>
                                        </p:tgtEl>
                                        <p:attrNameLst>
                                          <p:attrName>style.visibility</p:attrName>
                                        </p:attrNameLst>
                                      </p:cBhvr>
                                      <p:to>
                                        <p:strVal val="visible"/>
                                      </p:to>
                                    </p:set>
                                    <p:animEffect transition="in" filter="fade">
                                      <p:cBhvr>
                                        <p:cTn id="52"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17" grpId="0" animBg="1"/>
      <p:bldP spid="20" grpId="0" animBg="1"/>
      <p:bldP spid="23" grpId="0" animBg="1"/>
      <p:bldP spid="24" grpId="0" animBg="1"/>
      <p:bldP spid="25" grpId="0" animBg="1"/>
      <p:bldP spid="38" grpId="0" animBg="1"/>
      <p:bldP spid="41" grpId="0" animBg="1"/>
      <p:bldP spid="42"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It’s Not All About </a:t>
            </a:r>
            <a:r>
              <a:rPr lang="en-US" dirty="0">
                <a:solidFill>
                  <a:schemeClr val="bg1"/>
                </a:solidFill>
                <a:latin typeface="Consolas" panose="020B0609020204030204" pitchFamily="49" charset="0"/>
              </a:rPr>
              <a:t>main()</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576062"/>
            <a:ext cx="10881360" cy="46634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Foo()</a:t>
            </a:r>
          </a:p>
          <a:p>
            <a:pPr defTabSz="457200"/>
            <a:r>
              <a:rPr lang="en-US" sz="1800" dirty="0">
                <a:solidFill>
                  <a:srgbClr val="000000"/>
                </a:solidFill>
                <a:latin typeface="Consolas" panose="020B0609020204030204" pitchFamily="49" charset="0"/>
              </a:rPr>
              <a:t>{}</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Bar()</a:t>
            </a:r>
          </a:p>
          <a:p>
            <a:pPr defTabSz="457200"/>
            <a:r>
              <a:rPr lang="en-US" sz="1800" dirty="0">
                <a:solidFill>
                  <a:srgbClr val="000000"/>
                </a:solidFill>
                <a:latin typeface="Consolas" panose="020B0609020204030204" pitchFamily="49" charset="0"/>
              </a:rPr>
              <a:t>{</a:t>
            </a:r>
          </a:p>
          <a:p>
            <a:pPr defTabSz="457200"/>
            <a:r>
              <a:rPr lang="en-US" sz="1800" dirty="0">
                <a:solidFill>
                  <a:srgbClr val="000000"/>
                </a:solidFill>
                <a:latin typeface="Consolas" panose="020B0609020204030204" pitchFamily="49" charset="0"/>
              </a:rPr>
              <a:t>	Foo(); </a:t>
            </a:r>
            <a:r>
              <a:rPr lang="en-US" sz="1800" dirty="0">
                <a:solidFill>
                  <a:srgbClr val="008000"/>
                </a:solidFill>
                <a:latin typeface="Consolas" panose="020B0609020204030204" pitchFamily="49" charset="0"/>
              </a:rPr>
              <a:t>// OK, the compiler "sees" Foo()</a:t>
            </a:r>
          </a:p>
          <a:p>
            <a:pPr defTabSz="457200"/>
            <a:r>
              <a:rPr lang="en-US" sz="1800" dirty="0">
                <a:solidFill>
                  <a:srgbClr val="000000"/>
                </a:solidFill>
                <a:latin typeface="Consolas" panose="020B0609020204030204" pitchFamily="49" charset="0"/>
              </a:rPr>
              <a:t>	Baz(); </a:t>
            </a:r>
            <a:r>
              <a:rPr lang="en-US" sz="1800" dirty="0">
                <a:solidFill>
                  <a:srgbClr val="008000"/>
                </a:solidFill>
                <a:latin typeface="Consolas" panose="020B0609020204030204" pitchFamily="49" charset="0"/>
              </a:rPr>
              <a:t>// Compiler error, Baz() not declared yet</a:t>
            </a:r>
          </a:p>
          <a:p>
            <a:pPr defTabSz="457200"/>
            <a:r>
              <a:rPr lang="en-US" sz="1800" dirty="0">
                <a:solidFill>
                  <a:srgbClr val="000000"/>
                </a:solidFill>
                <a:latin typeface="Consolas" panose="020B0609020204030204" pitchFamily="49" charset="0"/>
              </a:rPr>
              <a:t>}</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Baz()</a:t>
            </a:r>
          </a:p>
          <a:p>
            <a:pPr defTabSz="457200"/>
            <a:r>
              <a:rPr lang="en-US" sz="1800" dirty="0">
                <a:solidFill>
                  <a:srgbClr val="000000"/>
                </a:solidFill>
                <a:latin typeface="Consolas" panose="020B0609020204030204" pitchFamily="49" charset="0"/>
              </a:rPr>
              <a:t>{}</a:t>
            </a:r>
            <a:endParaRPr lang="en-US" sz="1800" dirty="0"/>
          </a:p>
          <a:p>
            <a:pPr defTabSz="457200"/>
            <a:endParaRPr lang="en-US" sz="1800" dirty="0">
              <a:solidFill>
                <a:srgbClr val="0000FF"/>
              </a:solidFill>
              <a:latin typeface="Consolas" panose="020B0609020204030204" pitchFamily="49" charset="0"/>
            </a:endParaRPr>
          </a:p>
          <a:p>
            <a:pPr defTabSz="457200"/>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main()</a:t>
            </a:r>
          </a:p>
          <a:p>
            <a:pPr defTabSz="457200"/>
            <a:r>
              <a:rPr lang="en-US" sz="1800" dirty="0">
                <a:solidFill>
                  <a:srgbClr val="000000"/>
                </a:solidFill>
                <a:latin typeface="Consolas" panose="020B0609020204030204" pitchFamily="49" charset="0"/>
              </a:rPr>
              <a:t>{</a:t>
            </a:r>
          </a:p>
          <a:p>
            <a:pPr defTabSz="457200"/>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return</a:t>
            </a:r>
            <a:r>
              <a:rPr lang="en-US" sz="1800" dirty="0">
                <a:solidFill>
                  <a:srgbClr val="000000"/>
                </a:solidFill>
                <a:latin typeface="Consolas" panose="020B0609020204030204" pitchFamily="49" charset="0"/>
              </a:rPr>
              <a:t> 0;</a:t>
            </a:r>
          </a:p>
          <a:p>
            <a:pPr defTabSz="457200"/>
            <a:r>
              <a:rPr lang="en-US" sz="18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576062"/>
            <a:ext cx="100182" cy="46634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1" name="Freeform: Shape 10">
            <a:extLst>
              <a:ext uri="{FF2B5EF4-FFF2-40B4-BE49-F238E27FC236}">
                <a16:creationId xmlns:a16="http://schemas.microsoft.com/office/drawing/2014/main" id="{F75A3C42-1FE8-4022-936E-9BED144F0B5E}"/>
              </a:ext>
            </a:extLst>
          </p:cNvPr>
          <p:cNvSpPr/>
          <p:nvPr/>
        </p:nvSpPr>
        <p:spPr>
          <a:xfrm>
            <a:off x="5025539" y="4093218"/>
            <a:ext cx="384048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b="1" dirty="0">
                <a:solidFill>
                  <a:srgbClr val="000000"/>
                </a:solidFill>
                <a:cs typeface="Calibri" panose="020F0502020204030204" pitchFamily="34" charset="0"/>
              </a:rPr>
              <a:t>Solution</a:t>
            </a:r>
            <a:r>
              <a:rPr lang="en-US" dirty="0">
                <a:solidFill>
                  <a:srgbClr val="000000"/>
                </a:solidFill>
                <a:cs typeface="Calibri" panose="020F0502020204030204" pitchFamily="34" charset="0"/>
              </a:rPr>
              <a:t>: </a:t>
            </a:r>
          </a:p>
          <a:p>
            <a:pPr lvl="0">
              <a:defRPr/>
            </a:pPr>
            <a:r>
              <a:rPr lang="en-US" dirty="0">
                <a:solidFill>
                  <a:srgbClr val="000000"/>
                </a:solidFill>
                <a:cs typeface="Calibri" panose="020F0502020204030204" pitchFamily="34" charset="0"/>
              </a:rPr>
              <a:t>Change the order of the functions!</a:t>
            </a:r>
          </a:p>
        </p:txBody>
      </p:sp>
    </p:spTree>
    <p:custDataLst>
      <p:tags r:id="rId1"/>
    </p:custDataLst>
    <p:extLst>
      <p:ext uri="{BB962C8B-B14F-4D97-AF65-F5344CB8AC3E}">
        <p14:creationId xmlns:p14="http://schemas.microsoft.com/office/powerpoint/2010/main" val="21393558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40">
                                            <p:txEl>
                                              <p:pRg st="6" end="6"/>
                                            </p:txEl>
                                          </p:spTgt>
                                        </p:tgtEl>
                                        <p:attrNameLst>
                                          <p:attrName>style.visibility</p:attrName>
                                        </p:attrNameLst>
                                      </p:cBhvr>
                                      <p:to>
                                        <p:strVal val="visible"/>
                                      </p:to>
                                    </p:set>
                                    <p:animEffect transition="in" filter="fade">
                                      <p:cBhvr>
                                        <p:cTn id="7" dur="500"/>
                                        <p:tgtEl>
                                          <p:spTgt spid="40">
                                            <p:txEl>
                                              <p:pRg st="6" end="6"/>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Welcome!</a:t>
            </a:r>
          </a:p>
        </p:txBody>
      </p:sp>
      <p:pic>
        <p:nvPicPr>
          <p:cNvPr id="25" name="Content Placeholder 5">
            <a:extLst>
              <a:ext uri="{FF2B5EF4-FFF2-40B4-BE49-F238E27FC236}">
                <a16:creationId xmlns:a16="http://schemas.microsoft.com/office/drawing/2014/main" id="{2786F030-A07E-4A04-A39B-BBDA57B7207E}"/>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2590" t="14798" r="64940" b="15491"/>
          <a:stretch/>
        </p:blipFill>
        <p:spPr>
          <a:xfrm>
            <a:off x="609600" y="1600200"/>
            <a:ext cx="3657600" cy="4572000"/>
          </a:xfrm>
        </p:spPr>
      </p:pic>
      <p:sp>
        <p:nvSpPr>
          <p:cNvPr id="6" name="Rectangle 5">
            <a:extLst>
              <a:ext uri="{FF2B5EF4-FFF2-40B4-BE49-F238E27FC236}">
                <a16:creationId xmlns:a16="http://schemas.microsoft.com/office/drawing/2014/main" id="{7116F742-CC0C-4C5B-ABF9-90C3FEA8F87D}"/>
              </a:ext>
              <a:ext uri="{C183D7F6-B498-43B3-948B-1728B52AA6E4}">
                <adec:decorative xmlns:adec="http://schemas.microsoft.com/office/drawing/2017/decorative" val="1"/>
              </a:ext>
            </a:extLst>
          </p:cNvPr>
          <p:cNvSpPr>
            <a:spLocks/>
          </p:cNvSpPr>
          <p:nvPr/>
        </p:nvSpPr>
        <p:spPr>
          <a:xfrm>
            <a:off x="4620706" y="1600200"/>
            <a:ext cx="6961696"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a:ea typeface="+mn-ea"/>
                <a:cs typeface="+mn-cs"/>
              </a:rPr>
              <a:t>Placeholder for the instructor’s welcome message. Video team, please insert the instructor’s video here.</a:t>
            </a:r>
          </a:p>
        </p:txBody>
      </p:sp>
    </p:spTree>
    <p:custDataLst>
      <p:tags r:id="rId1"/>
    </p:custDataLst>
    <p:extLst>
      <p:ext uri="{BB962C8B-B14F-4D97-AF65-F5344CB8AC3E}">
        <p14:creationId xmlns:p14="http://schemas.microsoft.com/office/powerpoint/2010/main" val="208482191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latin typeface="Consolas" panose="020B0609020204030204" pitchFamily="49" charset="0"/>
              </a:rPr>
              <a:t>#problemsolved</a:t>
            </a:r>
          </a:p>
        </p:txBody>
      </p:sp>
      <p:sp>
        <p:nvSpPr>
          <p:cNvPr id="40" name="Rectangle 39">
            <a:extLst>
              <a:ext uri="{FF2B5EF4-FFF2-40B4-BE49-F238E27FC236}">
                <a16:creationId xmlns:a16="http://schemas.microsoft.com/office/drawing/2014/main" id="{CD137E5E-C390-4A04-B7D5-31EEC2974B91}"/>
              </a:ext>
            </a:extLst>
          </p:cNvPr>
          <p:cNvSpPr>
            <a:spLocks/>
          </p:cNvSpPr>
          <p:nvPr/>
        </p:nvSpPr>
        <p:spPr>
          <a:xfrm>
            <a:off x="709781" y="1576062"/>
            <a:ext cx="4981236" cy="46634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Foo()</a:t>
            </a:r>
          </a:p>
          <a:p>
            <a:pPr defTabSz="457200"/>
            <a:r>
              <a:rPr lang="en-US" sz="1800" dirty="0">
                <a:solidFill>
                  <a:srgbClr val="000000"/>
                </a:solidFill>
                <a:latin typeface="Consolas" panose="020B0609020204030204" pitchFamily="49" charset="0"/>
              </a:rPr>
              <a:t>{}</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Baz()</a:t>
            </a:r>
          </a:p>
          <a:p>
            <a:pPr defTabSz="457200"/>
            <a:r>
              <a:rPr lang="en-US" sz="1800" dirty="0">
                <a:solidFill>
                  <a:srgbClr val="000000"/>
                </a:solidFill>
                <a:latin typeface="Consolas" panose="020B0609020204030204" pitchFamily="49" charset="0"/>
              </a:rPr>
              <a:t>{}</a:t>
            </a:r>
          </a:p>
          <a:p>
            <a:pPr defTabSz="457200"/>
            <a:endParaRPr lang="en-US" sz="1800" dirty="0">
              <a:solidFill>
                <a:srgbClr val="000000"/>
              </a:solidFill>
              <a:latin typeface="Consolas" panose="020B0609020204030204" pitchFamily="49" charset="0"/>
            </a:endParaRPr>
          </a:p>
          <a:p>
            <a:pPr defTabSz="457200"/>
            <a:r>
              <a:rPr lang="en-US" sz="1800" dirty="0">
                <a:solidFill>
                  <a:srgbClr val="0000FF"/>
                </a:solidFill>
                <a:latin typeface="Consolas" panose="020B0609020204030204" pitchFamily="49" charset="0"/>
              </a:rPr>
              <a:t>void</a:t>
            </a:r>
            <a:r>
              <a:rPr lang="en-US" sz="1800" dirty="0">
                <a:solidFill>
                  <a:srgbClr val="000000"/>
                </a:solidFill>
                <a:latin typeface="Consolas" panose="020B0609020204030204" pitchFamily="49" charset="0"/>
              </a:rPr>
              <a:t> Bar()</a:t>
            </a:r>
          </a:p>
          <a:p>
            <a:pPr defTabSz="457200"/>
            <a:r>
              <a:rPr lang="en-US" sz="1800" dirty="0">
                <a:solidFill>
                  <a:srgbClr val="000000"/>
                </a:solidFill>
                <a:latin typeface="Consolas" panose="020B0609020204030204" pitchFamily="49" charset="0"/>
              </a:rPr>
              <a:t>{</a:t>
            </a:r>
          </a:p>
          <a:p>
            <a:pPr defTabSz="457200"/>
            <a:r>
              <a:rPr lang="en-US" sz="1800" dirty="0">
                <a:solidFill>
                  <a:srgbClr val="000000"/>
                </a:solidFill>
                <a:latin typeface="Consolas" panose="020B0609020204030204" pitchFamily="49" charset="0"/>
              </a:rPr>
              <a:t>	Foo(); </a:t>
            </a:r>
            <a:r>
              <a:rPr lang="en-US" sz="1800" dirty="0">
                <a:solidFill>
                  <a:srgbClr val="008000"/>
                </a:solidFill>
                <a:latin typeface="Consolas" panose="020B0609020204030204" pitchFamily="49" charset="0"/>
              </a:rPr>
              <a:t>// OK</a:t>
            </a:r>
          </a:p>
          <a:p>
            <a:pPr defTabSz="457200"/>
            <a:r>
              <a:rPr lang="en-US" sz="1800" dirty="0">
                <a:solidFill>
                  <a:srgbClr val="000000"/>
                </a:solidFill>
                <a:latin typeface="Consolas" panose="020B0609020204030204" pitchFamily="49" charset="0"/>
              </a:rPr>
              <a:t>	Baz(); </a:t>
            </a:r>
            <a:r>
              <a:rPr lang="en-US" sz="1800" dirty="0">
                <a:solidFill>
                  <a:srgbClr val="008000"/>
                </a:solidFill>
                <a:latin typeface="Consolas" panose="020B0609020204030204" pitchFamily="49" charset="0"/>
              </a:rPr>
              <a:t>// OK</a:t>
            </a:r>
          </a:p>
          <a:p>
            <a:pPr defTabSz="457200"/>
            <a:r>
              <a:rPr lang="en-US" sz="1800" dirty="0">
                <a:solidFill>
                  <a:srgbClr val="000000"/>
                </a:solidFill>
                <a:latin typeface="Consolas" panose="020B0609020204030204" pitchFamily="49" charset="0"/>
              </a:rPr>
              <a:t>}</a:t>
            </a:r>
          </a:p>
          <a:p>
            <a:pPr defTabSz="457200"/>
            <a:endParaRPr lang="en-US" sz="1800" dirty="0">
              <a:solidFill>
                <a:srgbClr val="0000FF"/>
              </a:solidFill>
              <a:latin typeface="Consolas" panose="020B0609020204030204" pitchFamily="49" charset="0"/>
            </a:endParaRPr>
          </a:p>
          <a:p>
            <a:pPr defTabSz="457200"/>
            <a:r>
              <a:rPr lang="en-US" sz="1800" dirty="0">
                <a:solidFill>
                  <a:srgbClr val="0000FF"/>
                </a:solidFill>
                <a:latin typeface="Consolas" panose="020B0609020204030204" pitchFamily="49" charset="0"/>
              </a:rPr>
              <a:t>int</a:t>
            </a:r>
            <a:r>
              <a:rPr lang="en-US" sz="1800" dirty="0">
                <a:solidFill>
                  <a:srgbClr val="000000"/>
                </a:solidFill>
                <a:latin typeface="Consolas" panose="020B0609020204030204" pitchFamily="49" charset="0"/>
              </a:rPr>
              <a:t> main()</a:t>
            </a:r>
          </a:p>
          <a:p>
            <a:pPr defTabSz="457200"/>
            <a:r>
              <a:rPr lang="en-US" sz="1800" dirty="0">
                <a:solidFill>
                  <a:srgbClr val="000000"/>
                </a:solidFill>
                <a:latin typeface="Consolas" panose="020B0609020204030204" pitchFamily="49" charset="0"/>
              </a:rPr>
              <a:t>{</a:t>
            </a:r>
          </a:p>
          <a:p>
            <a:pPr defTabSz="457200"/>
            <a:r>
              <a:rPr lang="en-US" sz="1800" dirty="0">
                <a:solidFill>
                  <a:srgbClr val="000000"/>
                </a:solidFill>
                <a:latin typeface="Consolas" panose="020B0609020204030204" pitchFamily="49" charset="0"/>
              </a:rPr>
              <a:t>	</a:t>
            </a:r>
            <a:r>
              <a:rPr lang="en-US" sz="1800" dirty="0">
                <a:solidFill>
                  <a:srgbClr val="0000FF"/>
                </a:solidFill>
                <a:latin typeface="Consolas" panose="020B0609020204030204" pitchFamily="49" charset="0"/>
              </a:rPr>
              <a:t>return</a:t>
            </a:r>
            <a:r>
              <a:rPr lang="en-US" sz="1800" dirty="0">
                <a:solidFill>
                  <a:srgbClr val="000000"/>
                </a:solidFill>
                <a:latin typeface="Consolas" panose="020B0609020204030204" pitchFamily="49" charset="0"/>
              </a:rPr>
              <a:t> 0;</a:t>
            </a:r>
          </a:p>
          <a:p>
            <a:pPr defTabSz="457200"/>
            <a:r>
              <a:rPr lang="en-US" sz="1800"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a:spLocks/>
          </p:cNvSpPr>
          <p:nvPr/>
        </p:nvSpPr>
        <p:spPr>
          <a:xfrm>
            <a:off x="609600" y="1576062"/>
            <a:ext cx="100182" cy="46634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5" name="Rectangle 14">
            <a:extLst>
              <a:ext uri="{FF2B5EF4-FFF2-40B4-BE49-F238E27FC236}">
                <a16:creationId xmlns:a16="http://schemas.microsoft.com/office/drawing/2014/main" id="{75F2C84F-E128-42DC-BCF1-05B39B4DE5BC}"/>
              </a:ext>
            </a:extLst>
          </p:cNvPr>
          <p:cNvSpPr/>
          <p:nvPr/>
        </p:nvSpPr>
        <p:spPr>
          <a:xfrm>
            <a:off x="6601164" y="1333500"/>
            <a:ext cx="4981236" cy="497586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Baz(); </a:t>
            </a:r>
            <a:r>
              <a:rPr lang="en-US" dirty="0">
                <a:solidFill>
                  <a:srgbClr val="008000"/>
                </a:solidFill>
                <a:latin typeface="Consolas" panose="020B0609020204030204" pitchFamily="49" charset="0"/>
              </a:rPr>
              <a:t>// Sigh, error…</a:t>
            </a:r>
          </a:p>
          <a:p>
            <a:pPr defTabSz="457200"/>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Baz()</a:t>
            </a:r>
          </a:p>
          <a:p>
            <a:pPr defTabSz="457200"/>
            <a:r>
              <a:rPr lang="en-US" dirty="0">
                <a:solidFill>
                  <a:srgbClr val="000000"/>
                </a:solidFill>
                <a:latin typeface="Consolas" panose="020B0609020204030204" pitchFamily="49" charset="0"/>
              </a:rPr>
              <a:t>{}</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Foo(); </a:t>
            </a:r>
            <a:r>
              <a:rPr lang="en-US" dirty="0">
                <a:solidFill>
                  <a:srgbClr val="008000"/>
                </a:solidFill>
                <a:latin typeface="Consolas" panose="020B0609020204030204" pitchFamily="49" charset="0"/>
              </a:rPr>
              <a:t>// OK</a:t>
            </a:r>
          </a:p>
          <a:p>
            <a:pPr defTabSz="457200"/>
            <a:r>
              <a:rPr lang="en-US" dirty="0">
                <a:solidFill>
                  <a:srgbClr val="000000"/>
                </a:solidFill>
                <a:latin typeface="Consolas" panose="020B0609020204030204" pitchFamily="49" charset="0"/>
              </a:rPr>
              <a:t>	Baz(); </a:t>
            </a:r>
            <a:r>
              <a:rPr lang="en-US" dirty="0">
                <a:solidFill>
                  <a:srgbClr val="008000"/>
                </a:solidFill>
                <a:latin typeface="Consolas" panose="020B0609020204030204" pitchFamily="49" charset="0"/>
              </a:rPr>
              <a:t>// OK</a:t>
            </a:r>
          </a:p>
          <a:p>
            <a:pPr defTabSz="457200"/>
            <a:r>
              <a:rPr lang="en-US" dirty="0">
                <a:solidFill>
                  <a:srgbClr val="000000"/>
                </a:solidFill>
                <a:latin typeface="Consolas" panose="020B0609020204030204" pitchFamily="49" charset="0"/>
              </a:rPr>
              <a:t>}</a:t>
            </a:r>
          </a:p>
          <a:p>
            <a:pPr defTabSz="457200"/>
            <a:endParaRPr lang="en-US" dirty="0">
              <a:solidFill>
                <a:srgbClr val="0000FF"/>
              </a:solidFill>
              <a:latin typeface="Consolas" panose="020B0609020204030204" pitchFamily="49" charset="0"/>
            </a:endParaRPr>
          </a:p>
          <a:p>
            <a:pPr defTabSz="457200"/>
            <a:r>
              <a:rPr lang="en-US" dirty="0" err="1">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endParaRPr lang="en-US" sz="1800" dirty="0">
              <a:solidFill>
                <a:srgbClr val="000000"/>
              </a:solidFill>
              <a:latin typeface="Consolas" panose="020B0609020204030204" pitchFamily="49" charset="0"/>
            </a:endParaRPr>
          </a:p>
        </p:txBody>
      </p:sp>
      <p:sp>
        <p:nvSpPr>
          <p:cNvPr id="16" name="Rectangle 15">
            <a:extLst>
              <a:ext uri="{FF2B5EF4-FFF2-40B4-BE49-F238E27FC236}">
                <a16:creationId xmlns:a16="http://schemas.microsoft.com/office/drawing/2014/main" id="{F5734028-E546-4419-B447-832F12F694B7}"/>
              </a:ext>
              <a:ext uri="{C183D7F6-B498-43B3-948B-1728B52AA6E4}">
                <adec:decorative xmlns:adec="http://schemas.microsoft.com/office/drawing/2017/decorative" val="1"/>
              </a:ext>
            </a:extLst>
          </p:cNvPr>
          <p:cNvSpPr/>
          <p:nvPr/>
        </p:nvSpPr>
        <p:spPr>
          <a:xfrm>
            <a:off x="6500983" y="1333500"/>
            <a:ext cx="100182" cy="497586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8" name="Rectangle 37">
            <a:extLst>
              <a:ext uri="{FF2B5EF4-FFF2-40B4-BE49-F238E27FC236}">
                <a16:creationId xmlns:a16="http://schemas.microsoft.com/office/drawing/2014/main" id="{1B6A3497-702C-41FD-AEDE-DEF74843BB1B}"/>
              </a:ext>
            </a:extLst>
          </p:cNvPr>
          <p:cNvSpPr>
            <a:spLocks/>
          </p:cNvSpPr>
          <p:nvPr/>
        </p:nvSpPr>
        <p:spPr>
          <a:xfrm>
            <a:off x="6601164" y="548640"/>
            <a:ext cx="4981236" cy="6400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chemeClr val="tx1"/>
                </a:solidFill>
                <a:latin typeface="+mj-lt"/>
              </a:rPr>
              <a:t>What if we make another change?</a:t>
            </a:r>
          </a:p>
        </p:txBody>
      </p:sp>
      <p:sp>
        <p:nvSpPr>
          <p:cNvPr id="41" name="Rectangle 40">
            <a:extLst>
              <a:ext uri="{FF2B5EF4-FFF2-40B4-BE49-F238E27FC236}">
                <a16:creationId xmlns:a16="http://schemas.microsoft.com/office/drawing/2014/main" id="{ADD2DE15-53E1-4822-A25C-023753B339CA}"/>
              </a:ext>
              <a:ext uri="{C183D7F6-B498-43B3-948B-1728B52AA6E4}">
                <adec:decorative xmlns:adec="http://schemas.microsoft.com/office/drawing/2017/decorative" val="1"/>
              </a:ext>
            </a:extLst>
          </p:cNvPr>
          <p:cNvSpPr/>
          <p:nvPr/>
        </p:nvSpPr>
        <p:spPr>
          <a:xfrm>
            <a:off x="6500982" y="548640"/>
            <a:ext cx="93635" cy="6400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9391840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1"/>
                                        </p:tgtEl>
                                        <p:attrNameLst>
                                          <p:attrName>style.visibility</p:attrName>
                                        </p:attrNameLst>
                                      </p:cBhvr>
                                      <p:to>
                                        <p:strVal val="visible"/>
                                      </p:to>
                                    </p:set>
                                    <p:animEffect transition="in" filter="fade">
                                      <p:cBhvr>
                                        <p:cTn id="7" dur="500"/>
                                        <p:tgtEl>
                                          <p:spTgt spid="4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8"/>
                                        </p:tgtEl>
                                        <p:attrNameLst>
                                          <p:attrName>style.visibility</p:attrName>
                                        </p:attrNameLst>
                                      </p:cBhvr>
                                      <p:to>
                                        <p:strVal val="visible"/>
                                      </p:to>
                                    </p:set>
                                    <p:animEffect transition="in" filter="fade">
                                      <p:cBhvr>
                                        <p:cTn id="10" dur="500"/>
                                        <p:tgtEl>
                                          <p:spTgt spid="38"/>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fade">
                                      <p:cBhvr>
                                        <p:cTn id="13" dur="500"/>
                                        <p:tgtEl>
                                          <p:spTgt spid="16"/>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fade">
                                      <p:cBhvr>
                                        <p:cTn id="16"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animBg="1"/>
      <p:bldP spid="16" grpId="0" animBg="1"/>
      <p:bldP spid="38" grpId="0" animBg="1"/>
      <p:bldP spid="41"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Prototypes</a:t>
            </a:r>
          </a:p>
        </p:txBody>
      </p:sp>
      <p:sp>
        <p:nvSpPr>
          <p:cNvPr id="40" name="Rectangle 39">
            <a:extLst>
              <a:ext uri="{FF2B5EF4-FFF2-40B4-BE49-F238E27FC236}">
                <a16:creationId xmlns:a16="http://schemas.microsoft.com/office/drawing/2014/main" id="{CD137E5E-C390-4A04-B7D5-31EEC2974B91}"/>
              </a:ext>
            </a:extLst>
          </p:cNvPr>
          <p:cNvSpPr/>
          <p:nvPr/>
        </p:nvSpPr>
        <p:spPr>
          <a:xfrm>
            <a:off x="4330384" y="320040"/>
            <a:ext cx="5402153" cy="62179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Baz();</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Baz(); </a:t>
            </a:r>
            <a:r>
              <a:rPr lang="en-US" dirty="0">
                <a:solidFill>
                  <a:srgbClr val="008000"/>
                </a:solidFill>
                <a:latin typeface="Consolas" panose="020B0609020204030204" pitchFamily="49" charset="0"/>
              </a:rPr>
              <a:t>// No problem</a:t>
            </a:r>
            <a:endParaRPr lang="en-US" dirty="0">
              <a:solidFill>
                <a:srgbClr val="000000"/>
              </a:solidFill>
              <a:latin typeface="Consolas" panose="020B0609020204030204" pitchFamily="49" charset="0"/>
            </a:endParaRPr>
          </a:p>
          <a:p>
            <a:pPr defTabSz="457200"/>
            <a:r>
              <a:rPr lang="en-US" dirty="0">
                <a:solidFill>
                  <a:srgbClr val="000000"/>
                </a:solidFill>
                <a:latin typeface="Consolas" panose="020B0609020204030204" pitchFamily="49" charset="0"/>
              </a:rPr>
              <a:t>}</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Baz(); </a:t>
            </a:r>
            <a:r>
              <a:rPr lang="en-US" dirty="0">
                <a:solidFill>
                  <a:srgbClr val="008000"/>
                </a:solidFill>
                <a:latin typeface="Consolas" panose="020B0609020204030204" pitchFamily="49" charset="0"/>
              </a:rPr>
              <a:t>// OK</a:t>
            </a:r>
            <a:endParaRPr lang="en-US" dirty="0">
              <a:solidFill>
                <a:srgbClr val="000000"/>
              </a:solidFill>
              <a:latin typeface="Consolas" panose="020B0609020204030204" pitchFamily="49" charset="0"/>
            </a:endParaRPr>
          </a:p>
          <a:p>
            <a:pPr defTabSz="457200"/>
            <a:r>
              <a:rPr lang="en-US" dirty="0">
                <a:solidFill>
                  <a:srgbClr val="000000"/>
                </a:solidFill>
                <a:latin typeface="Consolas" panose="020B0609020204030204" pitchFamily="49" charset="0"/>
              </a:rPr>
              <a:t>	Foo(); </a:t>
            </a:r>
            <a:r>
              <a:rPr lang="en-US" dirty="0">
                <a:solidFill>
                  <a:srgbClr val="008000"/>
                </a:solidFill>
                <a:latin typeface="Consolas" panose="020B0609020204030204" pitchFamily="49" charset="0"/>
              </a:rPr>
              <a:t>// OK</a:t>
            </a:r>
            <a:endParaRPr lang="en-US" dirty="0">
              <a:solidFill>
                <a:srgbClr val="000000"/>
              </a:solidFill>
              <a:latin typeface="Consolas" panose="020B0609020204030204" pitchFamily="49" charset="0"/>
            </a:endParaRPr>
          </a:p>
          <a:p>
            <a:pPr defTabSz="457200"/>
            <a:r>
              <a:rPr lang="en-US" dirty="0">
                <a:solidFill>
                  <a:srgbClr val="000000"/>
                </a:solidFill>
                <a:latin typeface="Consolas" panose="020B0609020204030204" pitchFamily="49" charset="0"/>
              </a:rPr>
              <a:t>}</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Baz()</a:t>
            </a:r>
          </a:p>
          <a:p>
            <a:pPr defTabSz="457200"/>
            <a:r>
              <a:rPr lang="en-US" dirty="0">
                <a:solidFill>
                  <a:srgbClr val="000000"/>
                </a:solidFill>
                <a:latin typeface="Consolas" panose="020B0609020204030204" pitchFamily="49" charset="0"/>
              </a:rPr>
              <a:t>{}</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4230204" y="320040"/>
            <a:ext cx="100182" cy="62179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2" name="Freeform: Shape 41">
            <a:extLst>
              <a:ext uri="{FF2B5EF4-FFF2-40B4-BE49-F238E27FC236}">
                <a16:creationId xmlns:a16="http://schemas.microsoft.com/office/drawing/2014/main" id="{79FB8CB6-65D8-4901-82DD-B2F3CA1897A6}"/>
              </a:ext>
            </a:extLst>
          </p:cNvPr>
          <p:cNvSpPr/>
          <p:nvPr/>
        </p:nvSpPr>
        <p:spPr>
          <a:xfrm>
            <a:off x="6096000" y="97963"/>
            <a:ext cx="393192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a:solidFill>
                  <a:srgbClr val="000000"/>
                </a:solidFill>
                <a:cs typeface="Calibri" panose="020F0502020204030204" pitchFamily="34" charset="0"/>
              </a:rPr>
              <a:t>Prototypes prevent you from having to reorder your definitions…</a:t>
            </a:r>
            <a:endParaRPr lang="en-US" dirty="0">
              <a:solidFill>
                <a:srgbClr val="000000"/>
              </a:solidFill>
              <a:cs typeface="Calibri" panose="020F0502020204030204" pitchFamily="34" charset="0"/>
            </a:endParaRPr>
          </a:p>
        </p:txBody>
      </p:sp>
      <p:cxnSp>
        <p:nvCxnSpPr>
          <p:cNvPr id="7" name="Straight Connector 6">
            <a:extLst>
              <a:ext uri="{FF2B5EF4-FFF2-40B4-BE49-F238E27FC236}">
                <a16:creationId xmlns:a16="http://schemas.microsoft.com/office/drawing/2014/main" id="{129F1769-8717-49F5-955D-5B092A9C01BD}"/>
              </a:ext>
              <a:ext uri="{C183D7F6-B498-43B3-948B-1728B52AA6E4}">
                <adec:decorative xmlns:adec="http://schemas.microsoft.com/office/drawing/2017/decorative" val="1"/>
              </a:ext>
            </a:extLst>
          </p:cNvPr>
          <p:cNvCxnSpPr/>
          <p:nvPr/>
        </p:nvCxnSpPr>
        <p:spPr>
          <a:xfrm>
            <a:off x="4513943" y="1378857"/>
            <a:ext cx="4963886"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7" name="Arrow: Right 26">
            <a:extLst>
              <a:ext uri="{FF2B5EF4-FFF2-40B4-BE49-F238E27FC236}">
                <a16:creationId xmlns:a16="http://schemas.microsoft.com/office/drawing/2014/main" id="{1D1139AF-E5E2-4122-83AD-093742D0445D}"/>
              </a:ext>
              <a:ext uri="{C183D7F6-B498-43B3-948B-1728B52AA6E4}">
                <adec:decorative xmlns:adec="http://schemas.microsoft.com/office/drawing/2017/decorative" val="1"/>
              </a:ext>
            </a:extLst>
          </p:cNvPr>
          <p:cNvSpPr/>
          <p:nvPr/>
        </p:nvSpPr>
        <p:spPr>
          <a:xfrm rot="5400000">
            <a:off x="6559756" y="3702684"/>
            <a:ext cx="4833273" cy="367030"/>
          </a:xfrm>
          <a:prstGeom prst="rightArrow">
            <a:avLst/>
          </a:prstGeom>
          <a:solidFill>
            <a:schemeClr val="accent1"/>
          </a:solidFill>
          <a:ln>
            <a:solidFill>
              <a:schemeClr val="tx2"/>
            </a:solid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14E6E43-810C-42DF-8D48-07D29987FC12}"/>
              </a:ext>
            </a:extLst>
          </p:cNvPr>
          <p:cNvSpPr/>
          <p:nvPr/>
        </p:nvSpPr>
        <p:spPr>
          <a:xfrm>
            <a:off x="9469888" y="1173794"/>
            <a:ext cx="2286000" cy="914391"/>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b="1" dirty="0">
                <a:solidFill>
                  <a:schemeClr val="tx1"/>
                </a:solidFill>
                <a:cs typeface="Calibri" panose="020F0502020204030204" pitchFamily="34" charset="0"/>
              </a:rPr>
              <a:t>All</a:t>
            </a:r>
            <a:r>
              <a:rPr lang="en-US" dirty="0">
                <a:solidFill>
                  <a:schemeClr val="tx1"/>
                </a:solidFill>
                <a:cs typeface="Calibri" panose="020F0502020204030204" pitchFamily="34" charset="0"/>
              </a:rPr>
              <a:t> the code below this knows about all the functions.</a:t>
            </a:r>
          </a:p>
        </p:txBody>
      </p:sp>
      <p:sp>
        <p:nvSpPr>
          <p:cNvPr id="29" name="Freeform: Shape 28">
            <a:extLst>
              <a:ext uri="{FF2B5EF4-FFF2-40B4-BE49-F238E27FC236}">
                <a16:creationId xmlns:a16="http://schemas.microsoft.com/office/drawing/2014/main" id="{D2F9C4E5-A944-4C00-A765-12225BDB8206}"/>
              </a:ext>
            </a:extLst>
          </p:cNvPr>
          <p:cNvSpPr/>
          <p:nvPr/>
        </p:nvSpPr>
        <p:spPr>
          <a:xfrm>
            <a:off x="606653" y="2088185"/>
            <a:ext cx="3200400" cy="155448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0" rIns="182880" bIns="228600" rtlCol="0" anchor="ctr" anchorCtr="0">
            <a:noAutofit/>
          </a:bodyPr>
          <a:lstStyle/>
          <a:p>
            <a:pPr lvl="0">
              <a:defRPr/>
            </a:pPr>
            <a:r>
              <a:rPr lang="en-US" dirty="0">
                <a:solidFill>
                  <a:srgbClr val="000000"/>
                </a:solidFill>
                <a:cs typeface="Calibri" panose="020F0502020204030204" pitchFamily="34" charset="0"/>
              </a:rPr>
              <a:t>Reordering your functions every time you make some changes is not a good way to write code!</a:t>
            </a:r>
          </a:p>
        </p:txBody>
      </p:sp>
      <p:sp>
        <p:nvSpPr>
          <p:cNvPr id="30" name="Freeform: Shape 29">
            <a:extLst>
              <a:ext uri="{FF2B5EF4-FFF2-40B4-BE49-F238E27FC236}">
                <a16:creationId xmlns:a16="http://schemas.microsoft.com/office/drawing/2014/main" id="{274DB905-A4E7-400E-BBFB-291F76596B3A}"/>
              </a:ext>
            </a:extLst>
          </p:cNvPr>
          <p:cNvSpPr/>
          <p:nvPr/>
        </p:nvSpPr>
        <p:spPr>
          <a:xfrm>
            <a:off x="606653" y="4120185"/>
            <a:ext cx="320040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0" rIns="182880" bIns="228600" rtlCol="0" anchor="ctr" anchorCtr="0">
            <a:noAutofit/>
          </a:bodyPr>
          <a:lstStyle/>
          <a:p>
            <a:pPr lvl="0">
              <a:defRPr/>
            </a:pPr>
            <a:r>
              <a:rPr lang="en-US" dirty="0">
                <a:solidFill>
                  <a:srgbClr val="000000"/>
                </a:solidFill>
                <a:cs typeface="Calibri" panose="020F0502020204030204" pitchFamily="34" charset="0"/>
              </a:rPr>
              <a:t>This may seem like a lot of minutiae right now, but it will be very important later!</a:t>
            </a:r>
          </a:p>
        </p:txBody>
      </p:sp>
    </p:spTree>
    <p:custDataLst>
      <p:tags r:id="rId1"/>
    </p:custDataLst>
    <p:extLst>
      <p:ext uri="{BB962C8B-B14F-4D97-AF65-F5344CB8AC3E}">
        <p14:creationId xmlns:p14="http://schemas.microsoft.com/office/powerpoint/2010/main" val="3970914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500"/>
                                        <p:tgtEl>
                                          <p:spTgt spid="7"/>
                                        </p:tgtEl>
                                      </p:cBhvr>
                                    </p:animEffect>
                                  </p:childTnLst>
                                </p:cTn>
                              </p:par>
                              <p:par>
                                <p:cTn id="8" presetID="22" presetClass="entr" presetSubtype="1"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wipe(up)">
                                      <p:cBhvr>
                                        <p:cTn id="10" dur="1000"/>
                                        <p:tgtEl>
                                          <p:spTgt spid="27"/>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animEffect transition="in" filter="fade">
                                      <p:cBhvr>
                                        <p:cTn id="13" dur="500"/>
                                        <p:tgtEl>
                                          <p:spTgt spid="28"/>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9"/>
                                        </p:tgtEl>
                                        <p:attrNameLst>
                                          <p:attrName>style.visibility</p:attrName>
                                        </p:attrNameLst>
                                      </p:cBhvr>
                                      <p:to>
                                        <p:strVal val="visible"/>
                                      </p:to>
                                    </p:set>
                                    <p:animEffect transition="in" filter="fade">
                                      <p:cBhvr>
                                        <p:cTn id="18" dur="500"/>
                                        <p:tgtEl>
                                          <p:spTgt spid="29"/>
                                        </p:tgtEl>
                                      </p:cBhvr>
                                    </p:animEffect>
                                  </p:childTnLst>
                                </p:cTn>
                              </p:par>
                              <p:par>
                                <p:cTn id="19" presetID="10" presetClass="exit" presetSubtype="0" fill="hold" nodeType="withEffect">
                                  <p:stCondLst>
                                    <p:cond delay="0"/>
                                  </p:stCondLst>
                                  <p:childTnLst>
                                    <p:animEffect transition="out" filter="fade">
                                      <p:cBhvr>
                                        <p:cTn id="20" dur="500"/>
                                        <p:tgtEl>
                                          <p:spTgt spid="7"/>
                                        </p:tgtEl>
                                      </p:cBhvr>
                                    </p:animEffect>
                                    <p:set>
                                      <p:cBhvr>
                                        <p:cTn id="21" dur="1" fill="hold">
                                          <p:stCondLst>
                                            <p:cond delay="499"/>
                                          </p:stCondLst>
                                        </p:cTn>
                                        <p:tgtEl>
                                          <p:spTgt spid="7"/>
                                        </p:tgtEl>
                                        <p:attrNameLst>
                                          <p:attrName>style.visibility</p:attrName>
                                        </p:attrNameLst>
                                      </p:cBhvr>
                                      <p:to>
                                        <p:strVal val="hidden"/>
                                      </p:to>
                                    </p:set>
                                  </p:childTnLst>
                                </p:cTn>
                              </p:par>
                              <p:par>
                                <p:cTn id="22" presetID="10" presetClass="exit" presetSubtype="0" fill="hold" grpId="1" nodeType="withEffect">
                                  <p:stCondLst>
                                    <p:cond delay="0"/>
                                  </p:stCondLst>
                                  <p:childTnLst>
                                    <p:animEffect transition="out" filter="fade">
                                      <p:cBhvr>
                                        <p:cTn id="23" dur="500"/>
                                        <p:tgtEl>
                                          <p:spTgt spid="27"/>
                                        </p:tgtEl>
                                      </p:cBhvr>
                                    </p:animEffect>
                                    <p:set>
                                      <p:cBhvr>
                                        <p:cTn id="24" dur="1" fill="hold">
                                          <p:stCondLst>
                                            <p:cond delay="499"/>
                                          </p:stCondLst>
                                        </p:cTn>
                                        <p:tgtEl>
                                          <p:spTgt spid="27"/>
                                        </p:tgtEl>
                                        <p:attrNameLst>
                                          <p:attrName>style.visibility</p:attrName>
                                        </p:attrNameLst>
                                      </p:cBhvr>
                                      <p:to>
                                        <p:strVal val="hidden"/>
                                      </p:to>
                                    </p:set>
                                  </p:childTnLst>
                                </p:cTn>
                              </p:par>
                              <p:par>
                                <p:cTn id="25" presetID="10" presetClass="exit" presetSubtype="0" fill="hold" grpId="1" nodeType="withEffect">
                                  <p:stCondLst>
                                    <p:cond delay="0"/>
                                  </p:stCondLst>
                                  <p:childTnLst>
                                    <p:animEffect transition="out" filter="fade">
                                      <p:cBhvr>
                                        <p:cTn id="26" dur="500"/>
                                        <p:tgtEl>
                                          <p:spTgt spid="28"/>
                                        </p:tgtEl>
                                      </p:cBhvr>
                                    </p:animEffect>
                                    <p:set>
                                      <p:cBhvr>
                                        <p:cTn id="27" dur="1" fill="hold">
                                          <p:stCondLst>
                                            <p:cond delay="499"/>
                                          </p:stCondLst>
                                        </p:cTn>
                                        <p:tgtEl>
                                          <p:spTgt spid="28"/>
                                        </p:tgtEl>
                                        <p:attrNameLst>
                                          <p:attrName>style.visibility</p:attrName>
                                        </p:attrNameLst>
                                      </p:cBhvr>
                                      <p:to>
                                        <p:strVal val="hidden"/>
                                      </p:to>
                                    </p:se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grpId="0" nodeType="clickEffect">
                                  <p:stCondLst>
                                    <p:cond delay="0"/>
                                  </p:stCondLst>
                                  <p:childTnLst>
                                    <p:set>
                                      <p:cBhvr>
                                        <p:cTn id="31" dur="1" fill="hold">
                                          <p:stCondLst>
                                            <p:cond delay="0"/>
                                          </p:stCondLst>
                                        </p:cTn>
                                        <p:tgtEl>
                                          <p:spTgt spid="30"/>
                                        </p:tgtEl>
                                        <p:attrNameLst>
                                          <p:attrName>style.visibility</p:attrName>
                                        </p:attrNameLst>
                                      </p:cBhvr>
                                      <p:to>
                                        <p:strVal val="visible"/>
                                      </p:to>
                                    </p:set>
                                    <p:animEffect transition="in" filter="fade">
                                      <p:cBhvr>
                                        <p:cTn id="32"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7" grpId="1" animBg="1"/>
      <p:bldP spid="28" grpId="0" animBg="1"/>
      <p:bldP spid="28" grpId="1" animBg="1"/>
      <p:bldP spid="29" grpId="0" animBg="1"/>
      <p:bldP spid="3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Working With Multiple Files</a:t>
            </a:r>
          </a:p>
        </p:txBody>
      </p:sp>
      <p:sp>
        <p:nvSpPr>
          <p:cNvPr id="32" name="Rectangle 31">
            <a:extLst>
              <a:ext uri="{FF2B5EF4-FFF2-40B4-BE49-F238E27FC236}">
                <a16:creationId xmlns:a16="http://schemas.microsoft.com/office/drawing/2014/main" id="{B52E2604-1C88-496D-86B6-06D4C999D887}"/>
              </a:ext>
            </a:extLst>
          </p:cNvPr>
          <p:cNvSpPr>
            <a:spLocks/>
          </p:cNvSpPr>
          <p:nvPr/>
        </p:nvSpPr>
        <p:spPr>
          <a:xfrm>
            <a:off x="709781" y="1443898"/>
            <a:ext cx="2934723" cy="6400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program.cpp</a:t>
            </a:r>
            <a:endParaRPr lang="en-US" b="1" dirty="0">
              <a:solidFill>
                <a:schemeClr val="tx1"/>
              </a:solidFill>
              <a:latin typeface="+mj-lt"/>
            </a:endParaRPr>
          </a:p>
        </p:txBody>
      </p:sp>
      <p:sp>
        <p:nvSpPr>
          <p:cNvPr id="30" name="Rectangle 29">
            <a:extLst>
              <a:ext uri="{FF2B5EF4-FFF2-40B4-BE49-F238E27FC236}">
                <a16:creationId xmlns:a16="http://schemas.microsoft.com/office/drawing/2014/main" id="{79F0CEA1-5CD0-438A-B4D0-AC8126A4416C}"/>
              </a:ext>
            </a:extLst>
          </p:cNvPr>
          <p:cNvSpPr/>
          <p:nvPr/>
        </p:nvSpPr>
        <p:spPr>
          <a:xfrm>
            <a:off x="709781" y="2097024"/>
            <a:ext cx="2934723" cy="41148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endParaRPr lang="en-US" dirty="0">
              <a:solidFill>
                <a:srgbClr val="0000FF"/>
              </a:solidFill>
              <a:latin typeface="Consolas" panose="020B0609020204030204" pitchFamily="49" charset="0"/>
            </a:endParaRPr>
          </a:p>
          <a:p>
            <a:pPr defTabSz="457200"/>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Foo();</a:t>
            </a:r>
          </a:p>
          <a:p>
            <a:pPr defTabSz="457200"/>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Bar();</a:t>
            </a:r>
          </a:p>
          <a:p>
            <a:pPr defTabSz="457200"/>
            <a:endParaRPr lang="en-US" dirty="0">
              <a:solidFill>
                <a:srgbClr val="000000"/>
              </a:solidFill>
              <a:latin typeface="Consolas" panose="020B0609020204030204" pitchFamily="49" charset="0"/>
            </a:endParaRPr>
          </a:p>
          <a:p>
            <a:pPr defTabSz="457200"/>
            <a:r>
              <a:rPr lang="en-US" dirty="0" err="1">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	Bar();</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void</a:t>
            </a:r>
            <a:r>
              <a:rPr lang="en-US" dirty="0">
                <a:solidFill>
                  <a:sysClr val="windowText" lastClr="000000"/>
                </a:solidFill>
                <a:latin typeface="Consolas" panose="020B0609020204030204" pitchFamily="49" charset="0"/>
              </a:rPr>
              <a:t> Foo()</a:t>
            </a:r>
          </a:p>
          <a:p>
            <a:pPr defTabSz="457200"/>
            <a:r>
              <a:rPr lang="en-US" dirty="0">
                <a:solidFill>
                  <a:sysClr val="windowText" lastClr="000000"/>
                </a:solidFill>
                <a:latin typeface="Consolas" panose="020B0609020204030204" pitchFamily="49" charset="0"/>
              </a:rPr>
              <a:t>{ </a:t>
            </a:r>
            <a:r>
              <a:rPr lang="en-US" dirty="0">
                <a:solidFill>
                  <a:srgbClr val="008000"/>
                </a:solidFill>
                <a:latin typeface="Consolas" panose="020B0609020204030204" pitchFamily="49" charset="0"/>
              </a:rPr>
              <a:t>/* definition */</a:t>
            </a:r>
            <a:r>
              <a:rPr lang="en-US" dirty="0">
                <a:solidFill>
                  <a:sysClr val="windowText" lastClr="000000"/>
                </a:solidFill>
                <a:latin typeface="Consolas" panose="020B0609020204030204" pitchFamily="49" charset="0"/>
              </a:rPr>
              <a:t> }</a:t>
            </a:r>
          </a:p>
          <a:p>
            <a:pPr defTabSz="457200"/>
            <a:endParaRPr lang="en-US" dirty="0">
              <a:solidFill>
                <a:sysClr val="windowText" lastClr="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a:t>
            </a:r>
            <a:r>
              <a:rPr lang="en-US" dirty="0">
                <a:solidFill>
                  <a:sysClr val="windowText" lastClr="000000"/>
                </a:solidFill>
                <a:latin typeface="Consolas" panose="020B0609020204030204" pitchFamily="49" charset="0"/>
              </a:rPr>
              <a:t> Bar()</a:t>
            </a:r>
          </a:p>
          <a:p>
            <a:pPr defTabSz="457200"/>
            <a:r>
              <a:rPr lang="en-US" dirty="0">
                <a:solidFill>
                  <a:sysClr val="windowText" lastClr="000000"/>
                </a:solidFill>
                <a:latin typeface="Consolas" panose="020B0609020204030204" pitchFamily="49" charset="0"/>
              </a:rPr>
              <a:t>{ </a:t>
            </a:r>
            <a:r>
              <a:rPr lang="en-US" dirty="0">
                <a:solidFill>
                  <a:srgbClr val="008000"/>
                </a:solidFill>
                <a:latin typeface="Consolas" panose="020B0609020204030204" pitchFamily="49" charset="0"/>
              </a:rPr>
              <a:t>/* definition */</a:t>
            </a:r>
            <a:r>
              <a:rPr lang="en-US" dirty="0">
                <a:solidFill>
                  <a:sysClr val="windowText" lastClr="000000"/>
                </a:solidFill>
                <a:latin typeface="Consolas" panose="020B0609020204030204" pitchFamily="49" charset="0"/>
              </a:rPr>
              <a:t> }</a:t>
            </a:r>
          </a:p>
          <a:p>
            <a:pPr defTabSz="457200"/>
            <a:endParaRPr lang="en-US" dirty="0">
              <a:solidFill>
                <a:sysClr val="windowText" lastClr="000000"/>
              </a:solidFill>
              <a:latin typeface="Consolas" panose="020B0609020204030204" pitchFamily="49" charset="0"/>
            </a:endParaRPr>
          </a:p>
        </p:txBody>
      </p:sp>
      <p:sp>
        <p:nvSpPr>
          <p:cNvPr id="31" name="Rectangle 30">
            <a:extLst>
              <a:ext uri="{FF2B5EF4-FFF2-40B4-BE49-F238E27FC236}">
                <a16:creationId xmlns:a16="http://schemas.microsoft.com/office/drawing/2014/main" id="{6DC477F7-4B06-465E-BA9C-1A9AACC06030}"/>
              </a:ext>
              <a:ext uri="{C183D7F6-B498-43B3-948B-1728B52AA6E4}">
                <adec:decorative xmlns:adec="http://schemas.microsoft.com/office/drawing/2017/decorative" val="1"/>
              </a:ext>
            </a:extLst>
          </p:cNvPr>
          <p:cNvSpPr/>
          <p:nvPr/>
        </p:nvSpPr>
        <p:spPr>
          <a:xfrm>
            <a:off x="609600" y="2097024"/>
            <a:ext cx="100182" cy="41148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3" name="Rectangle 32">
            <a:extLst>
              <a:ext uri="{FF2B5EF4-FFF2-40B4-BE49-F238E27FC236}">
                <a16:creationId xmlns:a16="http://schemas.microsoft.com/office/drawing/2014/main" id="{2F6D0C58-3EE3-456D-8F77-73D63CC769A5}"/>
              </a:ext>
              <a:ext uri="{C183D7F6-B498-43B3-948B-1728B52AA6E4}">
                <adec:decorative xmlns:adec="http://schemas.microsoft.com/office/drawing/2017/decorative" val="1"/>
              </a:ext>
            </a:extLst>
          </p:cNvPr>
          <p:cNvSpPr/>
          <p:nvPr/>
        </p:nvSpPr>
        <p:spPr>
          <a:xfrm>
            <a:off x="609599" y="1443898"/>
            <a:ext cx="93635" cy="6400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8BF0301-DFF3-4A7A-8683-78C841B7CA98}"/>
              </a:ext>
            </a:extLst>
          </p:cNvPr>
          <p:cNvSpPr>
            <a:spLocks/>
          </p:cNvSpPr>
          <p:nvPr/>
        </p:nvSpPr>
        <p:spPr>
          <a:xfrm>
            <a:off x="5094022" y="1443898"/>
            <a:ext cx="2934723" cy="6400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a:t>
            </a:r>
            <a:r>
              <a:rPr lang="en-US" dirty="0" err="1">
                <a:solidFill>
                  <a:schemeClr val="tx1"/>
                </a:solidFill>
                <a:latin typeface="+mj-lt"/>
              </a:rPr>
              <a:t>functions.h</a:t>
            </a:r>
            <a:endParaRPr lang="en-US" b="1" dirty="0">
              <a:solidFill>
                <a:schemeClr val="tx1"/>
              </a:solidFill>
              <a:latin typeface="+mj-lt"/>
            </a:endParaRPr>
          </a:p>
        </p:txBody>
      </p:sp>
      <p:sp>
        <p:nvSpPr>
          <p:cNvPr id="34" name="Rectangle 33">
            <a:extLst>
              <a:ext uri="{FF2B5EF4-FFF2-40B4-BE49-F238E27FC236}">
                <a16:creationId xmlns:a16="http://schemas.microsoft.com/office/drawing/2014/main" id="{7A08DC07-83CB-4C76-B05B-C964F08D4722}"/>
              </a:ext>
            </a:extLst>
          </p:cNvPr>
          <p:cNvSpPr/>
          <p:nvPr/>
        </p:nvSpPr>
        <p:spPr>
          <a:xfrm>
            <a:off x="5094022" y="2097025"/>
            <a:ext cx="2934723" cy="794222"/>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Foo();</a:t>
            </a:r>
          </a:p>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Bar();</a:t>
            </a:r>
          </a:p>
        </p:txBody>
      </p:sp>
      <p:sp>
        <p:nvSpPr>
          <p:cNvPr id="35" name="Rectangle 34">
            <a:extLst>
              <a:ext uri="{FF2B5EF4-FFF2-40B4-BE49-F238E27FC236}">
                <a16:creationId xmlns:a16="http://schemas.microsoft.com/office/drawing/2014/main" id="{E8C9FEE9-05DA-473D-B3C7-9D1216954D56}"/>
              </a:ext>
              <a:ext uri="{C183D7F6-B498-43B3-948B-1728B52AA6E4}">
                <adec:decorative xmlns:adec="http://schemas.microsoft.com/office/drawing/2017/decorative" val="1"/>
              </a:ext>
            </a:extLst>
          </p:cNvPr>
          <p:cNvSpPr/>
          <p:nvPr/>
        </p:nvSpPr>
        <p:spPr>
          <a:xfrm>
            <a:off x="4993841" y="2097025"/>
            <a:ext cx="100182" cy="79422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7" name="Rectangle 36">
            <a:extLst>
              <a:ext uri="{FF2B5EF4-FFF2-40B4-BE49-F238E27FC236}">
                <a16:creationId xmlns:a16="http://schemas.microsoft.com/office/drawing/2014/main" id="{9EA89062-E8F1-4E1E-94E7-A626D71FCFE6}"/>
              </a:ext>
              <a:ext uri="{C183D7F6-B498-43B3-948B-1728B52AA6E4}">
                <adec:decorative xmlns:adec="http://schemas.microsoft.com/office/drawing/2017/decorative" val="1"/>
              </a:ext>
            </a:extLst>
          </p:cNvPr>
          <p:cNvSpPr/>
          <p:nvPr/>
        </p:nvSpPr>
        <p:spPr>
          <a:xfrm>
            <a:off x="4993840" y="1443898"/>
            <a:ext cx="93635" cy="6400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BC0B4351-7224-471B-9A15-6FEC3B49770B}"/>
              </a:ext>
            </a:extLst>
          </p:cNvPr>
          <p:cNvSpPr>
            <a:spLocks/>
          </p:cNvSpPr>
          <p:nvPr/>
        </p:nvSpPr>
        <p:spPr>
          <a:xfrm>
            <a:off x="5094022" y="3768634"/>
            <a:ext cx="2934723" cy="6400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functions.cpp</a:t>
            </a:r>
            <a:endParaRPr lang="en-US" b="1" dirty="0">
              <a:solidFill>
                <a:schemeClr val="tx1"/>
              </a:solidFill>
              <a:latin typeface="+mj-lt"/>
            </a:endParaRPr>
          </a:p>
        </p:txBody>
      </p:sp>
      <p:sp>
        <p:nvSpPr>
          <p:cNvPr id="38" name="Rectangle 37">
            <a:extLst>
              <a:ext uri="{FF2B5EF4-FFF2-40B4-BE49-F238E27FC236}">
                <a16:creationId xmlns:a16="http://schemas.microsoft.com/office/drawing/2014/main" id="{BCA49274-D794-47DF-AF9F-1CD4AC9C8771}"/>
              </a:ext>
            </a:extLst>
          </p:cNvPr>
          <p:cNvSpPr/>
          <p:nvPr/>
        </p:nvSpPr>
        <p:spPr>
          <a:xfrm>
            <a:off x="5094022" y="4421761"/>
            <a:ext cx="2934723" cy="1792078"/>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a:solidFill>
                  <a:srgbClr val="0000FF"/>
                </a:solidFill>
                <a:latin typeface="Consolas" panose="020B0609020204030204" pitchFamily="49" charset="0"/>
              </a:rPr>
              <a:t>void</a:t>
            </a:r>
            <a:r>
              <a:rPr lang="en-US">
                <a:solidFill>
                  <a:sysClr val="windowText" lastClr="000000"/>
                </a:solidFill>
                <a:latin typeface="Consolas" panose="020B0609020204030204" pitchFamily="49" charset="0"/>
              </a:rPr>
              <a:t> Foo()</a:t>
            </a:r>
          </a:p>
          <a:p>
            <a:r>
              <a:rPr lang="en-US">
                <a:solidFill>
                  <a:sysClr val="windowText" lastClr="000000"/>
                </a:solidFill>
                <a:latin typeface="Consolas" panose="020B0609020204030204" pitchFamily="49" charset="0"/>
              </a:rPr>
              <a:t>{ </a:t>
            </a:r>
            <a:r>
              <a:rPr lang="en-US">
                <a:solidFill>
                  <a:srgbClr val="008000"/>
                </a:solidFill>
                <a:latin typeface="Consolas" panose="020B0609020204030204" pitchFamily="49" charset="0"/>
              </a:rPr>
              <a:t>/* definition */</a:t>
            </a:r>
            <a:r>
              <a:rPr lang="en-US">
                <a:solidFill>
                  <a:sysClr val="windowText" lastClr="000000"/>
                </a:solidFill>
                <a:latin typeface="Consolas" panose="020B0609020204030204" pitchFamily="49" charset="0"/>
              </a:rPr>
              <a:t> }</a:t>
            </a:r>
          </a:p>
          <a:p>
            <a:endParaRPr lang="en-US">
              <a:solidFill>
                <a:sysClr val="windowText" lastClr="000000"/>
              </a:solidFill>
              <a:latin typeface="Consolas" panose="020B0609020204030204" pitchFamily="49" charset="0"/>
            </a:endParaRPr>
          </a:p>
          <a:p>
            <a:r>
              <a:rPr lang="en-US">
                <a:solidFill>
                  <a:srgbClr val="0000FF"/>
                </a:solidFill>
                <a:latin typeface="Consolas" panose="020B0609020204030204" pitchFamily="49" charset="0"/>
              </a:rPr>
              <a:t>void</a:t>
            </a:r>
            <a:r>
              <a:rPr lang="en-US">
                <a:solidFill>
                  <a:sysClr val="windowText" lastClr="000000"/>
                </a:solidFill>
                <a:latin typeface="Consolas" panose="020B0609020204030204" pitchFamily="49" charset="0"/>
              </a:rPr>
              <a:t> Bar()</a:t>
            </a:r>
          </a:p>
          <a:p>
            <a:r>
              <a:rPr lang="en-US">
                <a:solidFill>
                  <a:sysClr val="windowText" lastClr="000000"/>
                </a:solidFill>
                <a:latin typeface="Consolas" panose="020B0609020204030204" pitchFamily="49" charset="0"/>
              </a:rPr>
              <a:t>{ </a:t>
            </a:r>
            <a:r>
              <a:rPr lang="en-US">
                <a:solidFill>
                  <a:srgbClr val="008000"/>
                </a:solidFill>
                <a:latin typeface="Consolas" panose="020B0609020204030204" pitchFamily="49" charset="0"/>
              </a:rPr>
              <a:t>/* definition */</a:t>
            </a:r>
            <a:endParaRPr lang="en-US" dirty="0">
              <a:solidFill>
                <a:srgbClr val="000000"/>
              </a:solidFill>
              <a:latin typeface="Consolas" panose="020B0609020204030204" pitchFamily="49" charset="0"/>
            </a:endParaRPr>
          </a:p>
        </p:txBody>
      </p:sp>
      <p:sp>
        <p:nvSpPr>
          <p:cNvPr id="42" name="Rectangle 41">
            <a:extLst>
              <a:ext uri="{FF2B5EF4-FFF2-40B4-BE49-F238E27FC236}">
                <a16:creationId xmlns:a16="http://schemas.microsoft.com/office/drawing/2014/main" id="{AB01DAD9-2845-4F97-9031-C5748D8460C5}"/>
              </a:ext>
              <a:ext uri="{C183D7F6-B498-43B3-948B-1728B52AA6E4}">
                <adec:decorative xmlns:adec="http://schemas.microsoft.com/office/drawing/2017/decorative" val="1"/>
              </a:ext>
            </a:extLst>
          </p:cNvPr>
          <p:cNvSpPr/>
          <p:nvPr/>
        </p:nvSpPr>
        <p:spPr>
          <a:xfrm>
            <a:off x="4993841" y="4421761"/>
            <a:ext cx="100182" cy="17920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4" name="Rectangle 43">
            <a:extLst>
              <a:ext uri="{FF2B5EF4-FFF2-40B4-BE49-F238E27FC236}">
                <a16:creationId xmlns:a16="http://schemas.microsoft.com/office/drawing/2014/main" id="{5D545025-C5C1-4E99-8D3C-990708B90050}"/>
              </a:ext>
              <a:ext uri="{C183D7F6-B498-43B3-948B-1728B52AA6E4}">
                <adec:decorative xmlns:adec="http://schemas.microsoft.com/office/drawing/2017/decorative" val="1"/>
              </a:ext>
            </a:extLst>
          </p:cNvPr>
          <p:cNvSpPr/>
          <p:nvPr/>
        </p:nvSpPr>
        <p:spPr>
          <a:xfrm>
            <a:off x="4993840" y="3768634"/>
            <a:ext cx="93635" cy="6400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E0227D1-196B-435B-AC96-4B0179AF0A9C}"/>
              </a:ext>
            </a:extLst>
          </p:cNvPr>
          <p:cNvSpPr>
            <a:spLocks/>
          </p:cNvSpPr>
          <p:nvPr/>
        </p:nvSpPr>
        <p:spPr>
          <a:xfrm>
            <a:off x="8647677" y="1930481"/>
            <a:ext cx="2934723" cy="6400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program.cpp</a:t>
            </a:r>
            <a:endParaRPr lang="en-US" b="1" dirty="0">
              <a:solidFill>
                <a:schemeClr val="tx1"/>
              </a:solidFill>
              <a:latin typeface="+mj-lt"/>
            </a:endParaRPr>
          </a:p>
        </p:txBody>
      </p:sp>
      <p:sp>
        <p:nvSpPr>
          <p:cNvPr id="45" name="Rectangle 44">
            <a:extLst>
              <a:ext uri="{FF2B5EF4-FFF2-40B4-BE49-F238E27FC236}">
                <a16:creationId xmlns:a16="http://schemas.microsoft.com/office/drawing/2014/main" id="{DA3E2B8E-730B-413A-9155-1526521EDC63}"/>
              </a:ext>
            </a:extLst>
          </p:cNvPr>
          <p:cNvSpPr/>
          <p:nvPr/>
        </p:nvSpPr>
        <p:spPr>
          <a:xfrm>
            <a:off x="8647677" y="2583607"/>
            <a:ext cx="2934723" cy="279891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ysClr val="windowText" lastClr="000000"/>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	Bar();</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p:txBody>
      </p:sp>
      <p:sp>
        <p:nvSpPr>
          <p:cNvPr id="46" name="Rectangle 45">
            <a:extLst>
              <a:ext uri="{FF2B5EF4-FFF2-40B4-BE49-F238E27FC236}">
                <a16:creationId xmlns:a16="http://schemas.microsoft.com/office/drawing/2014/main" id="{F4E008B5-AE29-4E1D-94C6-AD3F7BCC52EB}"/>
              </a:ext>
              <a:ext uri="{C183D7F6-B498-43B3-948B-1728B52AA6E4}">
                <adec:decorative xmlns:adec="http://schemas.microsoft.com/office/drawing/2017/decorative" val="1"/>
              </a:ext>
            </a:extLst>
          </p:cNvPr>
          <p:cNvSpPr/>
          <p:nvPr/>
        </p:nvSpPr>
        <p:spPr>
          <a:xfrm>
            <a:off x="8547496" y="2583607"/>
            <a:ext cx="100182" cy="279891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8" name="Rectangle 47">
            <a:extLst>
              <a:ext uri="{FF2B5EF4-FFF2-40B4-BE49-F238E27FC236}">
                <a16:creationId xmlns:a16="http://schemas.microsoft.com/office/drawing/2014/main" id="{17B767C6-DB64-4EAD-9940-B10129C17D1E}"/>
              </a:ext>
              <a:ext uri="{C183D7F6-B498-43B3-948B-1728B52AA6E4}">
                <adec:decorative xmlns:adec="http://schemas.microsoft.com/office/drawing/2017/decorative" val="1"/>
              </a:ext>
            </a:extLst>
          </p:cNvPr>
          <p:cNvSpPr/>
          <p:nvPr/>
        </p:nvSpPr>
        <p:spPr>
          <a:xfrm>
            <a:off x="8547495" y="1930481"/>
            <a:ext cx="93635" cy="6400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Arrow: Right 2">
            <a:extLst>
              <a:ext uri="{FF2B5EF4-FFF2-40B4-BE49-F238E27FC236}">
                <a16:creationId xmlns:a16="http://schemas.microsoft.com/office/drawing/2014/main" id="{23A910D6-803D-4644-A1DC-57B4C9A73535}"/>
              </a:ext>
              <a:ext uri="{C183D7F6-B498-43B3-948B-1728B52AA6E4}">
                <adec:decorative xmlns:adec="http://schemas.microsoft.com/office/drawing/2017/decorative" val="1"/>
              </a:ext>
            </a:extLst>
          </p:cNvPr>
          <p:cNvSpPr>
            <a:spLocks/>
          </p:cNvSpPr>
          <p:nvPr/>
        </p:nvSpPr>
        <p:spPr>
          <a:xfrm>
            <a:off x="3152506" y="2309933"/>
            <a:ext cx="1737360" cy="594360"/>
          </a:xfrm>
          <a:prstGeom prst="rightArrow">
            <a:avLst/>
          </a:prstGeom>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9" name="Freeform: Shape 18">
            <a:extLst>
              <a:ext uri="{FF2B5EF4-FFF2-40B4-BE49-F238E27FC236}">
                <a16:creationId xmlns:a16="http://schemas.microsoft.com/office/drawing/2014/main" id="{FFD972A4-0836-4A81-A035-BCBAEE795DDA}"/>
              </a:ext>
            </a:extLst>
          </p:cNvPr>
          <p:cNvSpPr/>
          <p:nvPr/>
        </p:nvSpPr>
        <p:spPr>
          <a:xfrm>
            <a:off x="3152506" y="1251851"/>
            <a:ext cx="1737360" cy="109728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 rIns="182880" bIns="182880" rtlCol="0" anchor="ctr" anchorCtr="0">
            <a:noAutofit/>
          </a:bodyPr>
          <a:lstStyle/>
          <a:p>
            <a:pPr lvl="0">
              <a:defRPr/>
            </a:pPr>
            <a:r>
              <a:rPr lang="en-US" dirty="0">
                <a:solidFill>
                  <a:srgbClr val="000000"/>
                </a:solidFill>
                <a:cs typeface="Calibri" panose="020F0502020204030204" pitchFamily="34" charset="0"/>
              </a:rPr>
              <a:t>1. Move prototypes to a </a:t>
            </a:r>
            <a:r>
              <a:rPr lang="en-US" b="1" dirty="0">
                <a:solidFill>
                  <a:schemeClr val="accent2"/>
                </a:solidFill>
                <a:cs typeface="Calibri" panose="020F0502020204030204" pitchFamily="34" charset="0"/>
              </a:rPr>
              <a:t>header</a:t>
            </a:r>
            <a:r>
              <a:rPr lang="en-US" dirty="0">
                <a:solidFill>
                  <a:srgbClr val="000000"/>
                </a:solidFill>
                <a:cs typeface="Calibri" panose="020F0502020204030204" pitchFamily="34" charset="0"/>
              </a:rPr>
              <a:t> file.</a:t>
            </a:r>
          </a:p>
        </p:txBody>
      </p:sp>
      <p:sp>
        <p:nvSpPr>
          <p:cNvPr id="50" name="Arrow: Right 49">
            <a:extLst>
              <a:ext uri="{FF2B5EF4-FFF2-40B4-BE49-F238E27FC236}">
                <a16:creationId xmlns:a16="http://schemas.microsoft.com/office/drawing/2014/main" id="{A730C79A-2391-4B59-A543-0402B8E56ED9}"/>
              </a:ext>
              <a:ext uri="{C183D7F6-B498-43B3-948B-1728B52AA6E4}">
                <adec:decorative xmlns:adec="http://schemas.microsoft.com/office/drawing/2017/decorative" val="1"/>
              </a:ext>
            </a:extLst>
          </p:cNvPr>
          <p:cNvSpPr>
            <a:spLocks/>
          </p:cNvSpPr>
          <p:nvPr/>
        </p:nvSpPr>
        <p:spPr>
          <a:xfrm>
            <a:off x="3152506" y="4941662"/>
            <a:ext cx="1737360" cy="594360"/>
          </a:xfrm>
          <a:prstGeom prst="rightArrow">
            <a:avLst/>
          </a:prstGeom>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2" name="Freeform: Shape 51">
            <a:extLst>
              <a:ext uri="{FF2B5EF4-FFF2-40B4-BE49-F238E27FC236}">
                <a16:creationId xmlns:a16="http://schemas.microsoft.com/office/drawing/2014/main" id="{698761FA-3D63-4622-9FCE-C8061CF6722D}"/>
              </a:ext>
            </a:extLst>
          </p:cNvPr>
          <p:cNvSpPr>
            <a:spLocks/>
          </p:cNvSpPr>
          <p:nvPr/>
        </p:nvSpPr>
        <p:spPr>
          <a:xfrm rot="10800000" flipV="1">
            <a:off x="3152506" y="5430889"/>
            <a:ext cx="1737360" cy="109728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11480" rIns="182880" bIns="228600" rtlCol="0" anchor="ctr" anchorCtr="0">
            <a:noAutofit/>
          </a:bodyPr>
          <a:lstStyle/>
          <a:p>
            <a:r>
              <a:rPr lang="en-US" dirty="0">
                <a:solidFill>
                  <a:srgbClr val="000000"/>
                </a:solidFill>
                <a:cs typeface="Calibri" panose="020F0502020204030204" pitchFamily="34" charset="0"/>
              </a:rPr>
              <a:t>2. Move definitions to a </a:t>
            </a:r>
            <a:r>
              <a:rPr lang="en-US" b="1" dirty="0">
                <a:solidFill>
                  <a:schemeClr val="accent2"/>
                </a:solidFill>
                <a:cs typeface="Calibri" panose="020F0502020204030204" pitchFamily="34" charset="0"/>
              </a:rPr>
              <a:t>source</a:t>
            </a:r>
            <a:r>
              <a:rPr lang="en-US" dirty="0">
                <a:solidFill>
                  <a:srgbClr val="000000"/>
                </a:solidFill>
                <a:cs typeface="Calibri" panose="020F0502020204030204" pitchFamily="34" charset="0"/>
              </a:rPr>
              <a:t> file.</a:t>
            </a:r>
          </a:p>
        </p:txBody>
      </p:sp>
      <p:sp>
        <p:nvSpPr>
          <p:cNvPr id="53" name="Rectangle 52">
            <a:extLst>
              <a:ext uri="{FF2B5EF4-FFF2-40B4-BE49-F238E27FC236}">
                <a16:creationId xmlns:a16="http://schemas.microsoft.com/office/drawing/2014/main" id="{E4190511-026C-4B7C-930A-421737318D3D}"/>
              </a:ext>
              <a:ext uri="{C183D7F6-B498-43B3-948B-1728B52AA6E4}">
                <adec:decorative xmlns:adec="http://schemas.microsoft.com/office/drawing/2017/decorative" val="1"/>
              </a:ext>
            </a:extLst>
          </p:cNvPr>
          <p:cNvSpPr/>
          <p:nvPr/>
        </p:nvSpPr>
        <p:spPr>
          <a:xfrm>
            <a:off x="4942849" y="1392307"/>
            <a:ext cx="3129590" cy="1554480"/>
          </a:xfrm>
          <a:prstGeom prst="rect">
            <a:avLst/>
          </a:prstGeom>
          <a:noFill/>
          <a:ln w="1905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54" name="Rectangle 53">
            <a:extLst>
              <a:ext uri="{FF2B5EF4-FFF2-40B4-BE49-F238E27FC236}">
                <a16:creationId xmlns:a16="http://schemas.microsoft.com/office/drawing/2014/main" id="{263096F5-3F1F-49E1-80E9-67FD17ED3A39}"/>
              </a:ext>
              <a:ext uri="{C183D7F6-B498-43B3-948B-1728B52AA6E4}">
                <adec:decorative xmlns:adec="http://schemas.microsoft.com/office/drawing/2017/decorative" val="1"/>
              </a:ext>
            </a:extLst>
          </p:cNvPr>
          <p:cNvSpPr/>
          <p:nvPr/>
        </p:nvSpPr>
        <p:spPr>
          <a:xfrm>
            <a:off x="8495099" y="1875786"/>
            <a:ext cx="3146831" cy="3559866"/>
          </a:xfrm>
          <a:prstGeom prst="rect">
            <a:avLst/>
          </a:prstGeom>
          <a:noFill/>
          <a:ln w="1905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5" name="Connector: Elbow 54">
            <a:extLst>
              <a:ext uri="{FF2B5EF4-FFF2-40B4-BE49-F238E27FC236}">
                <a16:creationId xmlns:a16="http://schemas.microsoft.com/office/drawing/2014/main" id="{FD091A4A-3354-4981-8CF8-E9D8CAAB80E7}"/>
              </a:ext>
              <a:ext uri="{C183D7F6-B498-43B3-948B-1728B52AA6E4}">
                <adec:decorative xmlns:adec="http://schemas.microsoft.com/office/drawing/2017/decorative" val="1"/>
              </a:ext>
            </a:extLst>
          </p:cNvPr>
          <p:cNvCxnSpPr>
            <a:cxnSpLocks/>
            <a:stCxn id="53" idx="2"/>
            <a:endCxn id="54" idx="1"/>
          </p:cNvCxnSpPr>
          <p:nvPr/>
        </p:nvCxnSpPr>
        <p:spPr>
          <a:xfrm rot="16200000" flipH="1">
            <a:off x="7146905" y="2307525"/>
            <a:ext cx="708932" cy="1987455"/>
          </a:xfrm>
          <a:prstGeom prst="bentConnector2">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56" name="Freeform: Shape 55">
            <a:extLst>
              <a:ext uri="{FF2B5EF4-FFF2-40B4-BE49-F238E27FC236}">
                <a16:creationId xmlns:a16="http://schemas.microsoft.com/office/drawing/2014/main" id="{6BBEE8A7-D0F8-4A1A-A7A0-0E06A0B12FA0}"/>
              </a:ext>
            </a:extLst>
          </p:cNvPr>
          <p:cNvSpPr>
            <a:spLocks/>
          </p:cNvSpPr>
          <p:nvPr/>
        </p:nvSpPr>
        <p:spPr>
          <a:xfrm rot="10800000" flipV="1">
            <a:off x="8608447" y="5430889"/>
            <a:ext cx="2926080" cy="109728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11480" rIns="182880" bIns="228600" rtlCol="0" anchor="ctr" anchorCtr="0">
            <a:noAutofit/>
          </a:bodyPr>
          <a:lstStyle/>
          <a:p>
            <a:r>
              <a:rPr lang="en-US">
                <a:solidFill>
                  <a:srgbClr val="000000"/>
                </a:solidFill>
                <a:cs typeface="Calibri" panose="020F0502020204030204" pitchFamily="34" charset="0"/>
              </a:rPr>
              <a:t>Breaking code into small “modules” can make it easier to work with</a:t>
            </a:r>
            <a:endParaRPr lang="en-US" dirty="0">
              <a:solidFill>
                <a:srgbClr val="000000"/>
              </a:solidFill>
              <a:cs typeface="Calibri" panose="020F0502020204030204" pitchFamily="34" charset="0"/>
            </a:endParaRPr>
          </a:p>
        </p:txBody>
      </p:sp>
    </p:spTree>
    <p:custDataLst>
      <p:tags r:id="rId1"/>
    </p:custDataLst>
    <p:extLst>
      <p:ext uri="{BB962C8B-B14F-4D97-AF65-F5344CB8AC3E}">
        <p14:creationId xmlns:p14="http://schemas.microsoft.com/office/powerpoint/2010/main" val="4488170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500"/>
                                        <p:tgtEl>
                                          <p:spTgt spid="1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4"/>
                                        </p:tgtEl>
                                        <p:attrNameLst>
                                          <p:attrName>style.visibility</p:attrName>
                                        </p:attrNameLst>
                                      </p:cBhvr>
                                      <p:to>
                                        <p:strVal val="visible"/>
                                      </p:to>
                                    </p:set>
                                    <p:animEffect transition="in" filter="fade">
                                      <p:cBhvr>
                                        <p:cTn id="13" dur="500"/>
                                        <p:tgtEl>
                                          <p:spTgt spid="3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37"/>
                                        </p:tgtEl>
                                        <p:attrNameLst>
                                          <p:attrName>style.visibility</p:attrName>
                                        </p:attrNameLst>
                                      </p:cBhvr>
                                      <p:to>
                                        <p:strVal val="visible"/>
                                      </p:to>
                                    </p:set>
                                    <p:animEffect transition="in" filter="fade">
                                      <p:cBhvr>
                                        <p:cTn id="16" dur="500"/>
                                        <p:tgtEl>
                                          <p:spTgt spid="37"/>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35"/>
                                        </p:tgtEl>
                                        <p:attrNameLst>
                                          <p:attrName>style.visibility</p:attrName>
                                        </p:attrNameLst>
                                      </p:cBhvr>
                                      <p:to>
                                        <p:strVal val="visible"/>
                                      </p:to>
                                    </p:set>
                                    <p:animEffect transition="in" filter="fade">
                                      <p:cBhvr>
                                        <p:cTn id="19" dur="500"/>
                                        <p:tgtEl>
                                          <p:spTgt spid="35"/>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fade">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grpId="0" nodeType="clickEffect">
                                  <p:stCondLst>
                                    <p:cond delay="0"/>
                                  </p:stCondLst>
                                  <p:childTnLst>
                                    <p:set>
                                      <p:cBhvr>
                                        <p:cTn id="26" dur="1" fill="hold">
                                          <p:stCondLst>
                                            <p:cond delay="0"/>
                                          </p:stCondLst>
                                        </p:cTn>
                                        <p:tgtEl>
                                          <p:spTgt spid="50"/>
                                        </p:tgtEl>
                                        <p:attrNameLst>
                                          <p:attrName>style.visibility</p:attrName>
                                        </p:attrNameLst>
                                      </p:cBhvr>
                                      <p:to>
                                        <p:strVal val="visible"/>
                                      </p:to>
                                    </p:set>
                                    <p:animEffect transition="in" filter="fade">
                                      <p:cBhvr>
                                        <p:cTn id="27" dur="500"/>
                                        <p:tgtEl>
                                          <p:spTgt spid="50"/>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52"/>
                                        </p:tgtEl>
                                        <p:attrNameLst>
                                          <p:attrName>style.visibility</p:attrName>
                                        </p:attrNameLst>
                                      </p:cBhvr>
                                      <p:to>
                                        <p:strVal val="visible"/>
                                      </p:to>
                                    </p:set>
                                    <p:animEffect transition="in" filter="fade">
                                      <p:cBhvr>
                                        <p:cTn id="30" dur="500"/>
                                        <p:tgtEl>
                                          <p:spTgt spid="52"/>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42"/>
                                        </p:tgtEl>
                                        <p:attrNameLst>
                                          <p:attrName>style.visibility</p:attrName>
                                        </p:attrNameLst>
                                      </p:cBhvr>
                                      <p:to>
                                        <p:strVal val="visible"/>
                                      </p:to>
                                    </p:set>
                                    <p:animEffect transition="in" filter="fade">
                                      <p:cBhvr>
                                        <p:cTn id="33" dur="500"/>
                                        <p:tgtEl>
                                          <p:spTgt spid="42"/>
                                        </p:tgtEl>
                                      </p:cBhvr>
                                    </p:animEffect>
                                  </p:childTnLst>
                                </p:cTn>
                              </p:par>
                              <p:par>
                                <p:cTn id="34" presetID="10" presetClass="entr" presetSubtype="0" fill="hold" grpId="0" nodeType="withEffect">
                                  <p:stCondLst>
                                    <p:cond delay="0"/>
                                  </p:stCondLst>
                                  <p:childTnLst>
                                    <p:set>
                                      <p:cBhvr>
                                        <p:cTn id="35" dur="1" fill="hold">
                                          <p:stCondLst>
                                            <p:cond delay="0"/>
                                          </p:stCondLst>
                                        </p:cTn>
                                        <p:tgtEl>
                                          <p:spTgt spid="38"/>
                                        </p:tgtEl>
                                        <p:attrNameLst>
                                          <p:attrName>style.visibility</p:attrName>
                                        </p:attrNameLst>
                                      </p:cBhvr>
                                      <p:to>
                                        <p:strVal val="visible"/>
                                      </p:to>
                                    </p:set>
                                    <p:animEffect transition="in" filter="fade">
                                      <p:cBhvr>
                                        <p:cTn id="36" dur="500"/>
                                        <p:tgtEl>
                                          <p:spTgt spid="38"/>
                                        </p:tgtEl>
                                      </p:cBhvr>
                                    </p:animEffect>
                                  </p:childTnLst>
                                </p:cTn>
                              </p:par>
                              <p:par>
                                <p:cTn id="37" presetID="10" presetClass="entr" presetSubtype="0" fill="hold" grpId="0" nodeType="withEffect">
                                  <p:stCondLst>
                                    <p:cond delay="0"/>
                                  </p:stCondLst>
                                  <p:childTnLst>
                                    <p:set>
                                      <p:cBhvr>
                                        <p:cTn id="38" dur="1" fill="hold">
                                          <p:stCondLst>
                                            <p:cond delay="0"/>
                                          </p:stCondLst>
                                        </p:cTn>
                                        <p:tgtEl>
                                          <p:spTgt spid="44"/>
                                        </p:tgtEl>
                                        <p:attrNameLst>
                                          <p:attrName>style.visibility</p:attrName>
                                        </p:attrNameLst>
                                      </p:cBhvr>
                                      <p:to>
                                        <p:strVal val="visible"/>
                                      </p:to>
                                    </p:set>
                                    <p:animEffect transition="in" filter="fade">
                                      <p:cBhvr>
                                        <p:cTn id="39" dur="500"/>
                                        <p:tgtEl>
                                          <p:spTgt spid="4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43"/>
                                        </p:tgtEl>
                                        <p:attrNameLst>
                                          <p:attrName>style.visibility</p:attrName>
                                        </p:attrNameLst>
                                      </p:cBhvr>
                                      <p:to>
                                        <p:strVal val="visible"/>
                                      </p:to>
                                    </p:set>
                                    <p:animEffect transition="in" filter="fade">
                                      <p:cBhvr>
                                        <p:cTn id="42" dur="500"/>
                                        <p:tgtEl>
                                          <p:spTgt spid="4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grpId="0" nodeType="clickEffect">
                                  <p:stCondLst>
                                    <p:cond delay="0"/>
                                  </p:stCondLst>
                                  <p:childTnLst>
                                    <p:set>
                                      <p:cBhvr>
                                        <p:cTn id="46" dur="1" fill="hold">
                                          <p:stCondLst>
                                            <p:cond delay="0"/>
                                          </p:stCondLst>
                                        </p:cTn>
                                        <p:tgtEl>
                                          <p:spTgt spid="46"/>
                                        </p:tgtEl>
                                        <p:attrNameLst>
                                          <p:attrName>style.visibility</p:attrName>
                                        </p:attrNameLst>
                                      </p:cBhvr>
                                      <p:to>
                                        <p:strVal val="visible"/>
                                      </p:to>
                                    </p:set>
                                    <p:animEffect transition="in" filter="fade">
                                      <p:cBhvr>
                                        <p:cTn id="47" dur="500"/>
                                        <p:tgtEl>
                                          <p:spTgt spid="46"/>
                                        </p:tgtEl>
                                      </p:cBhvr>
                                    </p:animEffect>
                                  </p:childTnLst>
                                </p:cTn>
                              </p:par>
                              <p:par>
                                <p:cTn id="48" presetID="10" presetClass="entr" presetSubtype="0" fill="hold" grpId="0" nodeType="withEffect">
                                  <p:stCondLst>
                                    <p:cond delay="0"/>
                                  </p:stCondLst>
                                  <p:childTnLst>
                                    <p:set>
                                      <p:cBhvr>
                                        <p:cTn id="49" dur="1" fill="hold">
                                          <p:stCondLst>
                                            <p:cond delay="0"/>
                                          </p:stCondLst>
                                        </p:cTn>
                                        <p:tgtEl>
                                          <p:spTgt spid="48"/>
                                        </p:tgtEl>
                                        <p:attrNameLst>
                                          <p:attrName>style.visibility</p:attrName>
                                        </p:attrNameLst>
                                      </p:cBhvr>
                                      <p:to>
                                        <p:strVal val="visible"/>
                                      </p:to>
                                    </p:set>
                                    <p:animEffect transition="in" filter="fade">
                                      <p:cBhvr>
                                        <p:cTn id="50" dur="500"/>
                                        <p:tgtEl>
                                          <p:spTgt spid="4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47"/>
                                        </p:tgtEl>
                                        <p:attrNameLst>
                                          <p:attrName>style.visibility</p:attrName>
                                        </p:attrNameLst>
                                      </p:cBhvr>
                                      <p:to>
                                        <p:strVal val="visible"/>
                                      </p:to>
                                    </p:set>
                                    <p:animEffect transition="in" filter="fade">
                                      <p:cBhvr>
                                        <p:cTn id="53" dur="500"/>
                                        <p:tgtEl>
                                          <p:spTgt spid="47"/>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45"/>
                                        </p:tgtEl>
                                        <p:attrNameLst>
                                          <p:attrName>style.visibility</p:attrName>
                                        </p:attrNameLst>
                                      </p:cBhvr>
                                      <p:to>
                                        <p:strVal val="visible"/>
                                      </p:to>
                                    </p:set>
                                    <p:animEffect transition="in" filter="fade">
                                      <p:cBhvr>
                                        <p:cTn id="56" dur="500"/>
                                        <p:tgtEl>
                                          <p:spTgt spid="45"/>
                                        </p:tgtEl>
                                      </p:cBhvr>
                                    </p:animEffect>
                                  </p:childTnLst>
                                </p:cTn>
                              </p:par>
                            </p:childTnLst>
                          </p:cTn>
                        </p:par>
                      </p:childTnLst>
                    </p:cTn>
                  </p:par>
                  <p:par>
                    <p:cTn id="57" fill="hold">
                      <p:stCondLst>
                        <p:cond delay="indefinite"/>
                      </p:stCondLst>
                      <p:childTnLst>
                        <p:par>
                          <p:cTn id="58" fill="hold">
                            <p:stCondLst>
                              <p:cond delay="0"/>
                            </p:stCondLst>
                            <p:childTnLst>
                              <p:par>
                                <p:cTn id="59" presetID="10" presetClass="entr" presetSubtype="0" fill="hold" grpId="0" nodeType="clickEffect">
                                  <p:stCondLst>
                                    <p:cond delay="0"/>
                                  </p:stCondLst>
                                  <p:childTnLst>
                                    <p:set>
                                      <p:cBhvr>
                                        <p:cTn id="60" dur="1" fill="hold">
                                          <p:stCondLst>
                                            <p:cond delay="0"/>
                                          </p:stCondLst>
                                        </p:cTn>
                                        <p:tgtEl>
                                          <p:spTgt spid="53"/>
                                        </p:tgtEl>
                                        <p:attrNameLst>
                                          <p:attrName>style.visibility</p:attrName>
                                        </p:attrNameLst>
                                      </p:cBhvr>
                                      <p:to>
                                        <p:strVal val="visible"/>
                                      </p:to>
                                    </p:set>
                                    <p:animEffect transition="in" filter="fade">
                                      <p:cBhvr>
                                        <p:cTn id="61" dur="500"/>
                                        <p:tgtEl>
                                          <p:spTgt spid="53"/>
                                        </p:tgtEl>
                                      </p:cBhvr>
                                    </p:animEffect>
                                  </p:childTnLst>
                                </p:cTn>
                              </p:par>
                              <p:par>
                                <p:cTn id="62" presetID="10" presetClass="entr" presetSubtype="0" fill="hold" nodeType="withEffect">
                                  <p:stCondLst>
                                    <p:cond delay="0"/>
                                  </p:stCondLst>
                                  <p:childTnLst>
                                    <p:set>
                                      <p:cBhvr>
                                        <p:cTn id="63" dur="1" fill="hold">
                                          <p:stCondLst>
                                            <p:cond delay="0"/>
                                          </p:stCondLst>
                                        </p:cTn>
                                        <p:tgtEl>
                                          <p:spTgt spid="55"/>
                                        </p:tgtEl>
                                        <p:attrNameLst>
                                          <p:attrName>style.visibility</p:attrName>
                                        </p:attrNameLst>
                                      </p:cBhvr>
                                      <p:to>
                                        <p:strVal val="visible"/>
                                      </p:to>
                                    </p:set>
                                    <p:animEffect transition="in" filter="fade">
                                      <p:cBhvr>
                                        <p:cTn id="64" dur="500"/>
                                        <p:tgtEl>
                                          <p:spTgt spid="55"/>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54"/>
                                        </p:tgtEl>
                                        <p:attrNameLst>
                                          <p:attrName>style.visibility</p:attrName>
                                        </p:attrNameLst>
                                      </p:cBhvr>
                                      <p:to>
                                        <p:strVal val="visible"/>
                                      </p:to>
                                    </p:set>
                                    <p:animEffect transition="in" filter="fade">
                                      <p:cBhvr>
                                        <p:cTn id="67" dur="500"/>
                                        <p:tgtEl>
                                          <p:spTgt spid="54"/>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fade">
                                      <p:cBhvr>
                                        <p:cTn id="70"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6" grpId="0" animBg="1"/>
      <p:bldP spid="34" grpId="0" animBg="1"/>
      <p:bldP spid="35" grpId="0" animBg="1"/>
      <p:bldP spid="37" grpId="0" animBg="1"/>
      <p:bldP spid="43" grpId="0" animBg="1"/>
      <p:bldP spid="38" grpId="0" animBg="1"/>
      <p:bldP spid="42" grpId="0" animBg="1"/>
      <p:bldP spid="44" grpId="0" animBg="1"/>
      <p:bldP spid="47" grpId="0" animBg="1"/>
      <p:bldP spid="45" grpId="0" animBg="1"/>
      <p:bldP spid="46" grpId="0" animBg="1"/>
      <p:bldP spid="48" grpId="0" animBg="1"/>
      <p:bldP spid="3" grpId="0" animBg="1"/>
      <p:bldP spid="19" grpId="0" animBg="1"/>
      <p:bldP spid="50" grpId="0" animBg="1"/>
      <p:bldP spid="52" grpId="0" animBg="1"/>
      <p:bldP spid="53" grpId="0" animBg="1"/>
      <p:bldP spid="54" grpId="0" animBg="1"/>
      <p:bldP spid="56"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Header Files? Source Files?</a:t>
            </a:r>
          </a:p>
        </p:txBody>
      </p:sp>
      <p:sp>
        <p:nvSpPr>
          <p:cNvPr id="15" name="TextBox 14">
            <a:extLst>
              <a:ext uri="{FF2B5EF4-FFF2-40B4-BE49-F238E27FC236}">
                <a16:creationId xmlns:a16="http://schemas.microsoft.com/office/drawing/2014/main" id="{66D8317F-FA66-4862-8404-6DFCAC88A81B}"/>
              </a:ext>
            </a:extLst>
          </p:cNvPr>
          <p:cNvSpPr txBox="1"/>
          <p:nvPr/>
        </p:nvSpPr>
        <p:spPr>
          <a:xfrm>
            <a:off x="1055658" y="2349955"/>
            <a:ext cx="5029200" cy="461665"/>
          </a:xfrm>
          <a:prstGeom prst="rect">
            <a:avLst/>
          </a:prstGeom>
          <a:noFill/>
        </p:spPr>
        <p:txBody>
          <a:bodyPr wrap="square" rtlCol="0" anchor="ctr">
            <a:spAutoFit/>
          </a:bodyPr>
          <a:lstStyle/>
          <a:p>
            <a:pPr lvl="0">
              <a:buClr>
                <a:srgbClr val="69EEF0"/>
              </a:buClr>
              <a:buSzPct val="150000"/>
              <a:defRPr/>
            </a:pPr>
            <a:r>
              <a:rPr lang="en-US" sz="2400" b="1" dirty="0">
                <a:solidFill>
                  <a:schemeClr val="accent4">
                    <a:lumMod val="60000"/>
                    <a:lumOff val="40000"/>
                  </a:schemeClr>
                </a:solidFill>
              </a:rPr>
              <a:t>Header files</a:t>
            </a:r>
          </a:p>
        </p:txBody>
      </p:sp>
      <p:pic>
        <p:nvPicPr>
          <p:cNvPr id="16" name="!!Graphic 27">
            <a:extLst>
              <a:ext uri="{FF2B5EF4-FFF2-40B4-BE49-F238E27FC236}">
                <a16:creationId xmlns:a16="http://schemas.microsoft.com/office/drawing/2014/main" id="{782529D2-C92E-4CE1-83CA-6C11658FE265}"/>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2648" y="2414189"/>
            <a:ext cx="333196" cy="333196"/>
          </a:xfrm>
          <a:prstGeom prst="rect">
            <a:avLst/>
          </a:prstGeom>
        </p:spPr>
      </p:pic>
      <p:sp>
        <p:nvSpPr>
          <p:cNvPr id="24" name="TextBox 23">
            <a:extLst>
              <a:ext uri="{FF2B5EF4-FFF2-40B4-BE49-F238E27FC236}">
                <a16:creationId xmlns:a16="http://schemas.microsoft.com/office/drawing/2014/main" id="{42BFC30A-ED5F-48C0-A2F5-610EDA961F36}"/>
              </a:ext>
            </a:extLst>
          </p:cNvPr>
          <p:cNvSpPr txBox="1"/>
          <p:nvPr/>
        </p:nvSpPr>
        <p:spPr>
          <a:xfrm>
            <a:off x="1565151" y="2946643"/>
            <a:ext cx="4306760"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Where the </a:t>
            </a:r>
            <a:r>
              <a:rPr lang="en-US" sz="2000" b="1" dirty="0">
                <a:solidFill>
                  <a:schemeClr val="accent4">
                    <a:lumMod val="60000"/>
                    <a:lumOff val="40000"/>
                  </a:schemeClr>
                </a:solidFill>
              </a:rPr>
              <a:t>declaration</a:t>
            </a:r>
            <a:r>
              <a:rPr lang="en-US" sz="2000" dirty="0">
                <a:solidFill>
                  <a:srgbClr val="FFFFFF"/>
                </a:solidFill>
              </a:rPr>
              <a:t> goes</a:t>
            </a:r>
          </a:p>
        </p:txBody>
      </p:sp>
      <p:sp>
        <p:nvSpPr>
          <p:cNvPr id="25" name="TextBox 24">
            <a:extLst>
              <a:ext uri="{FF2B5EF4-FFF2-40B4-BE49-F238E27FC236}">
                <a16:creationId xmlns:a16="http://schemas.microsoft.com/office/drawing/2014/main" id="{D4F671FE-1599-4EA3-9248-1215BBE1B7A2}"/>
              </a:ext>
            </a:extLst>
          </p:cNvPr>
          <p:cNvSpPr txBox="1"/>
          <p:nvPr/>
        </p:nvSpPr>
        <p:spPr>
          <a:xfrm>
            <a:off x="1572771" y="3481776"/>
            <a:ext cx="4306760" cy="707886"/>
          </a:xfrm>
          <a:prstGeom prst="rect">
            <a:avLst/>
          </a:prstGeom>
          <a:noFill/>
        </p:spPr>
        <p:txBody>
          <a:bodyPr wrap="square" rtlCol="0" anchor="ctr">
            <a:spAutoFit/>
          </a:bodyPr>
          <a:lstStyle/>
          <a:p>
            <a:pPr lvl="0">
              <a:buClr>
                <a:srgbClr val="69EEF0"/>
              </a:buClr>
              <a:buSzPct val="150000"/>
              <a:defRPr/>
            </a:pPr>
            <a:r>
              <a:rPr lang="en-US" sz="2000">
                <a:solidFill>
                  <a:srgbClr val="FFFFFF"/>
                </a:solidFill>
              </a:rPr>
              <a:t>Serve as a “table of contents” for other parts of your code </a:t>
            </a:r>
            <a:endParaRPr lang="en-US" sz="2000" dirty="0">
              <a:solidFill>
                <a:srgbClr val="FFFFFF"/>
              </a:solidFill>
            </a:endParaRPr>
          </a:p>
        </p:txBody>
      </p:sp>
      <p:cxnSp>
        <p:nvCxnSpPr>
          <p:cNvPr id="26" name="Connector: Elbow 25">
            <a:extLst>
              <a:ext uri="{FF2B5EF4-FFF2-40B4-BE49-F238E27FC236}">
                <a16:creationId xmlns:a16="http://schemas.microsoft.com/office/drawing/2014/main" id="{FF04B177-AB38-44F6-90A2-E5162DEF76E3}"/>
              </a:ext>
              <a:ext uri="{C183D7F6-B498-43B3-948B-1728B52AA6E4}">
                <adec:decorative xmlns:adec="http://schemas.microsoft.com/office/drawing/2017/decorative" val="1"/>
              </a:ext>
            </a:extLst>
          </p:cNvPr>
          <p:cNvCxnSpPr>
            <a:cxnSpLocks/>
            <a:stCxn id="25" idx="1"/>
          </p:cNvCxnSpPr>
          <p:nvPr/>
        </p:nvCxnSpPr>
        <p:spPr>
          <a:xfrm rot="10800000">
            <a:off x="1229713" y="3045773"/>
            <a:ext cx="343058" cy="789947"/>
          </a:xfrm>
          <a:prstGeom prst="bentConnector2">
            <a:avLst/>
          </a:prstGeom>
          <a:ln w="12700"/>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E3067CED-F2B0-4041-A5A2-AC0C1E41AB54}"/>
              </a:ext>
              <a:ext uri="{C183D7F6-B498-43B3-948B-1728B52AA6E4}">
                <adec:decorative xmlns:adec="http://schemas.microsoft.com/office/drawing/2017/decorative" val="1"/>
              </a:ext>
            </a:extLst>
          </p:cNvPr>
          <p:cNvCxnSpPr>
            <a:cxnSpLocks/>
            <a:stCxn id="24" idx="1"/>
          </p:cNvCxnSpPr>
          <p:nvPr/>
        </p:nvCxnSpPr>
        <p:spPr>
          <a:xfrm rot="10800000">
            <a:off x="1229713" y="2872196"/>
            <a:ext cx="335438" cy="274503"/>
          </a:xfrm>
          <a:prstGeom prst="bentConnector3">
            <a:avLst>
              <a:gd name="adj1" fmla="val 99692"/>
            </a:avLst>
          </a:prstGeom>
          <a:ln w="12700"/>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DCDF6F8-299F-4159-BC65-2BF317720DB1}"/>
              </a:ext>
            </a:extLst>
          </p:cNvPr>
          <p:cNvSpPr txBox="1"/>
          <p:nvPr/>
        </p:nvSpPr>
        <p:spPr>
          <a:xfrm>
            <a:off x="1572771" y="4324684"/>
            <a:ext cx="430676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Typically .h files, but could also be .</a:t>
            </a:r>
            <a:r>
              <a:rPr lang="en-US" sz="2000" dirty="0" err="1">
                <a:solidFill>
                  <a:srgbClr val="FFFFFF"/>
                </a:solidFill>
              </a:rPr>
              <a:t>hpp</a:t>
            </a:r>
            <a:r>
              <a:rPr lang="en-US" sz="2000" dirty="0">
                <a:solidFill>
                  <a:srgbClr val="FFFFFF"/>
                </a:solidFill>
              </a:rPr>
              <a:t>, .</a:t>
            </a:r>
            <a:r>
              <a:rPr lang="en-US" sz="2000" dirty="0" err="1">
                <a:solidFill>
                  <a:srgbClr val="FFFFFF"/>
                </a:solidFill>
              </a:rPr>
              <a:t>hxx</a:t>
            </a:r>
            <a:r>
              <a:rPr lang="en-US" sz="2000" dirty="0">
                <a:solidFill>
                  <a:srgbClr val="FFFFFF"/>
                </a:solidFill>
              </a:rPr>
              <a:t>, .h++</a:t>
            </a:r>
          </a:p>
        </p:txBody>
      </p:sp>
      <p:cxnSp>
        <p:nvCxnSpPr>
          <p:cNvPr id="30" name="Connector: Elbow 29">
            <a:extLst>
              <a:ext uri="{FF2B5EF4-FFF2-40B4-BE49-F238E27FC236}">
                <a16:creationId xmlns:a16="http://schemas.microsoft.com/office/drawing/2014/main" id="{5F9EBCB9-7657-4AB0-921D-1BBEF9D4CD0D}"/>
              </a:ext>
              <a:ext uri="{C183D7F6-B498-43B3-948B-1728B52AA6E4}">
                <adec:decorative xmlns:adec="http://schemas.microsoft.com/office/drawing/2017/decorative" val="1"/>
              </a:ext>
            </a:extLst>
          </p:cNvPr>
          <p:cNvCxnSpPr>
            <a:cxnSpLocks/>
            <a:stCxn id="29" idx="1"/>
          </p:cNvCxnSpPr>
          <p:nvPr/>
        </p:nvCxnSpPr>
        <p:spPr>
          <a:xfrm rot="10800000">
            <a:off x="1229713" y="3663097"/>
            <a:ext cx="343058" cy="1015530"/>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8BC2578-0F51-4581-98DA-EBE076341F80}"/>
              </a:ext>
            </a:extLst>
          </p:cNvPr>
          <p:cNvSpPr txBox="1"/>
          <p:nvPr/>
        </p:nvSpPr>
        <p:spPr>
          <a:xfrm>
            <a:off x="6553200" y="2349955"/>
            <a:ext cx="5029200" cy="461665"/>
          </a:xfrm>
          <a:prstGeom prst="rect">
            <a:avLst/>
          </a:prstGeom>
          <a:noFill/>
        </p:spPr>
        <p:txBody>
          <a:bodyPr wrap="square" rtlCol="0" anchor="ctr">
            <a:spAutoFit/>
          </a:bodyPr>
          <a:lstStyle/>
          <a:p>
            <a:pPr lvl="0">
              <a:buClr>
                <a:srgbClr val="69EEF0"/>
              </a:buClr>
              <a:buSzPct val="150000"/>
              <a:defRPr/>
            </a:pPr>
            <a:r>
              <a:rPr lang="en-US" sz="2400" b="1" dirty="0">
                <a:solidFill>
                  <a:schemeClr val="accent4">
                    <a:lumMod val="60000"/>
                    <a:lumOff val="40000"/>
                  </a:schemeClr>
                </a:solidFill>
              </a:rPr>
              <a:t>Source files</a:t>
            </a:r>
          </a:p>
        </p:txBody>
      </p:sp>
      <p:pic>
        <p:nvPicPr>
          <p:cNvPr id="34" name="!!Graphic 27">
            <a:extLst>
              <a:ext uri="{FF2B5EF4-FFF2-40B4-BE49-F238E27FC236}">
                <a16:creationId xmlns:a16="http://schemas.microsoft.com/office/drawing/2014/main" id="{DCFAB83A-3109-4E84-BE44-1C6E406D893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0190" y="2414189"/>
            <a:ext cx="333196" cy="333196"/>
          </a:xfrm>
          <a:prstGeom prst="rect">
            <a:avLst/>
          </a:prstGeom>
        </p:spPr>
      </p:pic>
      <p:sp>
        <p:nvSpPr>
          <p:cNvPr id="35" name="TextBox 34">
            <a:extLst>
              <a:ext uri="{FF2B5EF4-FFF2-40B4-BE49-F238E27FC236}">
                <a16:creationId xmlns:a16="http://schemas.microsoft.com/office/drawing/2014/main" id="{DB420168-C591-473F-A1A3-5FBA5A116F30}"/>
              </a:ext>
            </a:extLst>
          </p:cNvPr>
          <p:cNvSpPr txBox="1"/>
          <p:nvPr/>
        </p:nvSpPr>
        <p:spPr>
          <a:xfrm>
            <a:off x="7062693" y="2955211"/>
            <a:ext cx="466344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Where the </a:t>
            </a:r>
            <a:r>
              <a:rPr lang="en-US" sz="2000" b="1" dirty="0">
                <a:solidFill>
                  <a:schemeClr val="accent4">
                    <a:lumMod val="60000"/>
                    <a:lumOff val="40000"/>
                  </a:schemeClr>
                </a:solidFill>
              </a:rPr>
              <a:t>definition</a:t>
            </a:r>
            <a:r>
              <a:rPr lang="en-US" sz="2000" dirty="0">
                <a:solidFill>
                  <a:srgbClr val="FFFFFF"/>
                </a:solidFill>
              </a:rPr>
              <a:t> / </a:t>
            </a:r>
            <a:r>
              <a:rPr lang="en-US" sz="2000" b="1" dirty="0">
                <a:solidFill>
                  <a:schemeClr val="accent4">
                    <a:lumMod val="60000"/>
                    <a:lumOff val="40000"/>
                  </a:schemeClr>
                </a:solidFill>
              </a:rPr>
              <a:t>implementation</a:t>
            </a:r>
            <a:r>
              <a:rPr lang="en-US" sz="2000" dirty="0">
                <a:solidFill>
                  <a:srgbClr val="FFFFFF"/>
                </a:solidFill>
              </a:rPr>
              <a:t> goes—i.e., the “real” code</a:t>
            </a:r>
          </a:p>
        </p:txBody>
      </p:sp>
      <p:sp>
        <p:nvSpPr>
          <p:cNvPr id="36" name="TextBox 35">
            <a:extLst>
              <a:ext uri="{FF2B5EF4-FFF2-40B4-BE49-F238E27FC236}">
                <a16:creationId xmlns:a16="http://schemas.microsoft.com/office/drawing/2014/main" id="{EEAF5E8B-0268-4E59-B9FB-A43096A46607}"/>
              </a:ext>
            </a:extLst>
          </p:cNvPr>
          <p:cNvSpPr txBox="1"/>
          <p:nvPr/>
        </p:nvSpPr>
        <p:spPr>
          <a:xfrm>
            <a:off x="7070313" y="3804901"/>
            <a:ext cx="402336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Typically .</a:t>
            </a:r>
            <a:r>
              <a:rPr lang="en-US" sz="2000" dirty="0" err="1">
                <a:solidFill>
                  <a:srgbClr val="FFFFFF"/>
                </a:solidFill>
              </a:rPr>
              <a:t>cpp</a:t>
            </a:r>
            <a:r>
              <a:rPr lang="en-US" sz="2000" dirty="0">
                <a:solidFill>
                  <a:srgbClr val="FFFFFF"/>
                </a:solidFill>
              </a:rPr>
              <a:t> files, but could be .c, .cc, .cxx or even .c++</a:t>
            </a:r>
          </a:p>
        </p:txBody>
      </p:sp>
      <p:cxnSp>
        <p:nvCxnSpPr>
          <p:cNvPr id="37" name="Connector: Elbow 36">
            <a:extLst>
              <a:ext uri="{FF2B5EF4-FFF2-40B4-BE49-F238E27FC236}">
                <a16:creationId xmlns:a16="http://schemas.microsoft.com/office/drawing/2014/main" id="{C994A4E6-9DF6-4EBB-A64B-3804D6F156D7}"/>
              </a:ext>
              <a:ext uri="{C183D7F6-B498-43B3-948B-1728B52AA6E4}">
                <adec:decorative xmlns:adec="http://schemas.microsoft.com/office/drawing/2017/decorative" val="1"/>
              </a:ext>
            </a:extLst>
          </p:cNvPr>
          <p:cNvCxnSpPr>
            <a:cxnSpLocks/>
            <a:stCxn id="36" idx="1"/>
          </p:cNvCxnSpPr>
          <p:nvPr/>
        </p:nvCxnSpPr>
        <p:spPr>
          <a:xfrm rot="10800000">
            <a:off x="6721553" y="3246120"/>
            <a:ext cx="348761" cy="912724"/>
          </a:xfrm>
          <a:prstGeom prst="bentConnector2">
            <a:avLst/>
          </a:prstGeom>
          <a:ln w="12700"/>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C67EFA21-4173-47ED-B44F-832D4FD4DD26}"/>
              </a:ext>
              <a:ext uri="{C183D7F6-B498-43B3-948B-1728B52AA6E4}">
                <adec:decorative xmlns:adec="http://schemas.microsoft.com/office/drawing/2017/decorative" val="1"/>
              </a:ext>
            </a:extLst>
          </p:cNvPr>
          <p:cNvCxnSpPr>
            <a:cxnSpLocks/>
            <a:stCxn id="35" idx="1"/>
          </p:cNvCxnSpPr>
          <p:nvPr/>
        </p:nvCxnSpPr>
        <p:spPr>
          <a:xfrm rot="10800000">
            <a:off x="6721553" y="2872198"/>
            <a:ext cx="341141" cy="436957"/>
          </a:xfrm>
          <a:prstGeom prst="bentConnector2">
            <a:avLst/>
          </a:prstGeom>
          <a:ln w="127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1646659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par>
                                <p:cTn id="16" presetID="10" presetClass="entr" presetSubtype="0" fill="hold"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5"/>
                                        </p:tgtEl>
                                        <p:attrNameLst>
                                          <p:attrName>style.visibility</p:attrName>
                                        </p:attrNameLst>
                                      </p:cBhvr>
                                      <p:to>
                                        <p:strVal val="visible"/>
                                      </p:to>
                                    </p:set>
                                    <p:animEffect transition="in" filter="fade">
                                      <p:cBhvr>
                                        <p:cTn id="31" dur="500"/>
                                        <p:tgtEl>
                                          <p:spTgt spid="35"/>
                                        </p:tgtEl>
                                      </p:cBhvr>
                                    </p:animEffect>
                                  </p:childTnLst>
                                </p:cTn>
                              </p:par>
                              <p:par>
                                <p:cTn id="32" presetID="10" presetClass="entr" presetSubtype="0" fill="hold" nodeType="withEffect">
                                  <p:stCondLst>
                                    <p:cond delay="0"/>
                                  </p:stCondLst>
                                  <p:childTnLst>
                                    <p:set>
                                      <p:cBhvr>
                                        <p:cTn id="33" dur="1" fill="hold">
                                          <p:stCondLst>
                                            <p:cond delay="0"/>
                                          </p:stCondLst>
                                        </p:cTn>
                                        <p:tgtEl>
                                          <p:spTgt spid="38"/>
                                        </p:tgtEl>
                                        <p:attrNameLst>
                                          <p:attrName>style.visibility</p:attrName>
                                        </p:attrNameLst>
                                      </p:cBhvr>
                                      <p:to>
                                        <p:strVal val="visible"/>
                                      </p:to>
                                    </p:set>
                                    <p:animEffect transition="in" filter="fade">
                                      <p:cBhvr>
                                        <p:cTn id="34" dur="500"/>
                                        <p:tgtEl>
                                          <p:spTgt spid="38"/>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grpId="0" nodeType="clickEffect">
                                  <p:stCondLst>
                                    <p:cond delay="0"/>
                                  </p:stCondLst>
                                  <p:childTnLst>
                                    <p:set>
                                      <p:cBhvr>
                                        <p:cTn id="38" dur="1" fill="hold">
                                          <p:stCondLst>
                                            <p:cond delay="0"/>
                                          </p:stCondLst>
                                        </p:cTn>
                                        <p:tgtEl>
                                          <p:spTgt spid="36"/>
                                        </p:tgtEl>
                                        <p:attrNameLst>
                                          <p:attrName>style.visibility</p:attrName>
                                        </p:attrNameLst>
                                      </p:cBhvr>
                                      <p:to>
                                        <p:strVal val="visible"/>
                                      </p:to>
                                    </p:set>
                                    <p:animEffect transition="in" filter="fade">
                                      <p:cBhvr>
                                        <p:cTn id="39" dur="500"/>
                                        <p:tgtEl>
                                          <p:spTgt spid="36"/>
                                        </p:tgtEl>
                                      </p:cBhvr>
                                    </p:animEffect>
                                  </p:childTnLst>
                                </p:cTn>
                              </p:par>
                              <p:par>
                                <p:cTn id="40" presetID="10" presetClass="entr" presetSubtype="0" fill="hold" nodeType="withEffect">
                                  <p:stCondLst>
                                    <p:cond delay="0"/>
                                  </p:stCondLst>
                                  <p:childTnLst>
                                    <p:set>
                                      <p:cBhvr>
                                        <p:cTn id="41" dur="1" fill="hold">
                                          <p:stCondLst>
                                            <p:cond delay="0"/>
                                          </p:stCondLst>
                                        </p:cTn>
                                        <p:tgtEl>
                                          <p:spTgt spid="37"/>
                                        </p:tgtEl>
                                        <p:attrNameLst>
                                          <p:attrName>style.visibility</p:attrName>
                                        </p:attrNameLst>
                                      </p:cBhvr>
                                      <p:to>
                                        <p:strVal val="visible"/>
                                      </p:to>
                                    </p:set>
                                    <p:animEffect transition="in" filter="fade">
                                      <p:cBhvr>
                                        <p:cTn id="42"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9" grpId="0"/>
      <p:bldP spid="35" grpId="0"/>
      <p:bldP spid="36" grpId="0"/>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Using and Reusing Functions Across Files</a:t>
            </a:r>
          </a:p>
        </p:txBody>
      </p:sp>
      <p:sp>
        <p:nvSpPr>
          <p:cNvPr id="32" name="Rectangle 31">
            <a:extLst>
              <a:ext uri="{FF2B5EF4-FFF2-40B4-BE49-F238E27FC236}">
                <a16:creationId xmlns:a16="http://schemas.microsoft.com/office/drawing/2014/main" id="{B52E2604-1C88-496D-86B6-06D4C999D887}"/>
              </a:ext>
            </a:extLst>
          </p:cNvPr>
          <p:cNvSpPr>
            <a:spLocks/>
          </p:cNvSpPr>
          <p:nvPr/>
        </p:nvSpPr>
        <p:spPr>
          <a:xfrm>
            <a:off x="709780" y="1600200"/>
            <a:ext cx="320040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program.cpp</a:t>
            </a:r>
            <a:endParaRPr lang="en-US" b="1" dirty="0">
              <a:solidFill>
                <a:schemeClr val="tx1"/>
              </a:solidFill>
              <a:latin typeface="+mj-lt"/>
            </a:endParaRPr>
          </a:p>
        </p:txBody>
      </p:sp>
      <p:sp>
        <p:nvSpPr>
          <p:cNvPr id="30" name="Rectangle 29">
            <a:extLst>
              <a:ext uri="{FF2B5EF4-FFF2-40B4-BE49-F238E27FC236}">
                <a16:creationId xmlns:a16="http://schemas.microsoft.com/office/drawing/2014/main" id="{79F0CEA1-5CD0-438A-B4D0-AC8126A4416C}"/>
              </a:ext>
            </a:extLst>
          </p:cNvPr>
          <p:cNvSpPr/>
          <p:nvPr/>
        </p:nvSpPr>
        <p:spPr>
          <a:xfrm>
            <a:off x="709780" y="2070446"/>
            <a:ext cx="3200400" cy="267699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	Bar();</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p:txBody>
      </p:sp>
      <p:sp>
        <p:nvSpPr>
          <p:cNvPr id="31" name="Rectangle 30">
            <a:extLst>
              <a:ext uri="{FF2B5EF4-FFF2-40B4-BE49-F238E27FC236}">
                <a16:creationId xmlns:a16="http://schemas.microsoft.com/office/drawing/2014/main" id="{6DC477F7-4B06-465E-BA9C-1A9AACC06030}"/>
              </a:ext>
              <a:ext uri="{C183D7F6-B498-43B3-948B-1728B52AA6E4}">
                <adec:decorative xmlns:adec="http://schemas.microsoft.com/office/drawing/2017/decorative" val="1"/>
              </a:ext>
            </a:extLst>
          </p:cNvPr>
          <p:cNvSpPr/>
          <p:nvPr/>
        </p:nvSpPr>
        <p:spPr>
          <a:xfrm>
            <a:off x="609600" y="2070446"/>
            <a:ext cx="100182" cy="267699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3" name="Rectangle 32">
            <a:extLst>
              <a:ext uri="{FF2B5EF4-FFF2-40B4-BE49-F238E27FC236}">
                <a16:creationId xmlns:a16="http://schemas.microsoft.com/office/drawing/2014/main" id="{2F6D0C58-3EE3-456D-8F77-73D63CC769A5}"/>
              </a:ext>
              <a:ext uri="{C183D7F6-B498-43B3-948B-1728B52AA6E4}">
                <adec:decorative xmlns:adec="http://schemas.microsoft.com/office/drawing/2017/decorative" val="1"/>
              </a:ext>
            </a:extLst>
          </p:cNvPr>
          <p:cNvSpPr/>
          <p:nvPr/>
        </p:nvSpPr>
        <p:spPr>
          <a:xfrm>
            <a:off x="609599" y="160020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8BF0301-DFF3-4A7A-8683-78C841B7CA98}"/>
              </a:ext>
            </a:extLst>
          </p:cNvPr>
          <p:cNvSpPr>
            <a:spLocks/>
          </p:cNvSpPr>
          <p:nvPr/>
        </p:nvSpPr>
        <p:spPr>
          <a:xfrm>
            <a:off x="4738483" y="1600200"/>
            <a:ext cx="2934723"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a:t>
            </a:r>
            <a:r>
              <a:rPr lang="en-US" dirty="0" err="1">
                <a:solidFill>
                  <a:schemeClr val="tx1"/>
                </a:solidFill>
                <a:latin typeface="+mj-lt"/>
              </a:rPr>
              <a:t>functions.h</a:t>
            </a:r>
            <a:endParaRPr lang="en-US" b="1" dirty="0">
              <a:solidFill>
                <a:schemeClr val="tx1"/>
              </a:solidFill>
              <a:latin typeface="+mj-lt"/>
            </a:endParaRPr>
          </a:p>
        </p:txBody>
      </p:sp>
      <p:sp>
        <p:nvSpPr>
          <p:cNvPr id="34" name="Rectangle 33">
            <a:extLst>
              <a:ext uri="{FF2B5EF4-FFF2-40B4-BE49-F238E27FC236}">
                <a16:creationId xmlns:a16="http://schemas.microsoft.com/office/drawing/2014/main" id="{7A08DC07-83CB-4C76-B05B-C964F08D4722}"/>
              </a:ext>
            </a:extLst>
          </p:cNvPr>
          <p:cNvSpPr/>
          <p:nvPr/>
        </p:nvSpPr>
        <p:spPr>
          <a:xfrm>
            <a:off x="4738483" y="2070447"/>
            <a:ext cx="2934723" cy="794222"/>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Foo();</a:t>
            </a:r>
          </a:p>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Bar();</a:t>
            </a:r>
          </a:p>
        </p:txBody>
      </p:sp>
      <p:sp>
        <p:nvSpPr>
          <p:cNvPr id="35" name="Rectangle 34">
            <a:extLst>
              <a:ext uri="{FF2B5EF4-FFF2-40B4-BE49-F238E27FC236}">
                <a16:creationId xmlns:a16="http://schemas.microsoft.com/office/drawing/2014/main" id="{E8C9FEE9-05DA-473D-B3C7-9D1216954D56}"/>
              </a:ext>
              <a:ext uri="{C183D7F6-B498-43B3-948B-1728B52AA6E4}">
                <adec:decorative xmlns:adec="http://schemas.microsoft.com/office/drawing/2017/decorative" val="1"/>
              </a:ext>
            </a:extLst>
          </p:cNvPr>
          <p:cNvSpPr/>
          <p:nvPr/>
        </p:nvSpPr>
        <p:spPr>
          <a:xfrm>
            <a:off x="4638302" y="2070447"/>
            <a:ext cx="100182" cy="79422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7" name="Rectangle 36">
            <a:extLst>
              <a:ext uri="{FF2B5EF4-FFF2-40B4-BE49-F238E27FC236}">
                <a16:creationId xmlns:a16="http://schemas.microsoft.com/office/drawing/2014/main" id="{9EA89062-E8F1-4E1E-94E7-A626D71FCFE6}"/>
              </a:ext>
              <a:ext uri="{C183D7F6-B498-43B3-948B-1728B52AA6E4}">
                <adec:decorative xmlns:adec="http://schemas.microsoft.com/office/drawing/2017/decorative" val="1"/>
              </a:ext>
            </a:extLst>
          </p:cNvPr>
          <p:cNvSpPr/>
          <p:nvPr/>
        </p:nvSpPr>
        <p:spPr>
          <a:xfrm>
            <a:off x="4638301" y="160020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BC0B4351-7224-471B-9A15-6FEC3B49770B}"/>
              </a:ext>
            </a:extLst>
          </p:cNvPr>
          <p:cNvSpPr>
            <a:spLocks/>
          </p:cNvSpPr>
          <p:nvPr/>
        </p:nvSpPr>
        <p:spPr>
          <a:xfrm>
            <a:off x="4738483" y="3911214"/>
            <a:ext cx="2934723"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functions.cpp</a:t>
            </a:r>
            <a:endParaRPr lang="en-US" b="1" dirty="0">
              <a:solidFill>
                <a:schemeClr val="tx1"/>
              </a:solidFill>
              <a:latin typeface="+mj-lt"/>
            </a:endParaRPr>
          </a:p>
        </p:txBody>
      </p:sp>
      <p:sp>
        <p:nvSpPr>
          <p:cNvPr id="38" name="Rectangle 37">
            <a:extLst>
              <a:ext uri="{FF2B5EF4-FFF2-40B4-BE49-F238E27FC236}">
                <a16:creationId xmlns:a16="http://schemas.microsoft.com/office/drawing/2014/main" id="{BCA49274-D794-47DF-AF9F-1CD4AC9C8771}"/>
              </a:ext>
            </a:extLst>
          </p:cNvPr>
          <p:cNvSpPr/>
          <p:nvPr/>
        </p:nvSpPr>
        <p:spPr>
          <a:xfrm>
            <a:off x="4738483" y="4368414"/>
            <a:ext cx="2934723" cy="1792078"/>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a:solidFill>
                  <a:srgbClr val="0000FF"/>
                </a:solidFill>
                <a:latin typeface="Consolas" panose="020B0609020204030204" pitchFamily="49" charset="0"/>
              </a:rPr>
              <a:t>void</a:t>
            </a:r>
            <a:r>
              <a:rPr lang="en-US">
                <a:solidFill>
                  <a:sysClr val="windowText" lastClr="000000"/>
                </a:solidFill>
                <a:latin typeface="Consolas" panose="020B0609020204030204" pitchFamily="49" charset="0"/>
              </a:rPr>
              <a:t> Foo()</a:t>
            </a:r>
          </a:p>
          <a:p>
            <a:r>
              <a:rPr lang="en-US">
                <a:solidFill>
                  <a:sysClr val="windowText" lastClr="000000"/>
                </a:solidFill>
                <a:latin typeface="Consolas" panose="020B0609020204030204" pitchFamily="49" charset="0"/>
              </a:rPr>
              <a:t>{ </a:t>
            </a:r>
            <a:r>
              <a:rPr lang="en-US">
                <a:solidFill>
                  <a:srgbClr val="008000"/>
                </a:solidFill>
                <a:latin typeface="Consolas" panose="020B0609020204030204" pitchFamily="49" charset="0"/>
              </a:rPr>
              <a:t>/* definition */</a:t>
            </a:r>
            <a:r>
              <a:rPr lang="en-US">
                <a:solidFill>
                  <a:sysClr val="windowText" lastClr="000000"/>
                </a:solidFill>
                <a:latin typeface="Consolas" panose="020B0609020204030204" pitchFamily="49" charset="0"/>
              </a:rPr>
              <a:t> }</a:t>
            </a:r>
          </a:p>
          <a:p>
            <a:endParaRPr lang="en-US">
              <a:solidFill>
                <a:sysClr val="windowText" lastClr="000000"/>
              </a:solidFill>
              <a:latin typeface="Consolas" panose="020B0609020204030204" pitchFamily="49" charset="0"/>
            </a:endParaRPr>
          </a:p>
          <a:p>
            <a:r>
              <a:rPr lang="en-US">
                <a:solidFill>
                  <a:srgbClr val="0000FF"/>
                </a:solidFill>
                <a:latin typeface="Consolas" panose="020B0609020204030204" pitchFamily="49" charset="0"/>
              </a:rPr>
              <a:t>void</a:t>
            </a:r>
            <a:r>
              <a:rPr lang="en-US">
                <a:solidFill>
                  <a:sysClr val="windowText" lastClr="000000"/>
                </a:solidFill>
                <a:latin typeface="Consolas" panose="020B0609020204030204" pitchFamily="49" charset="0"/>
              </a:rPr>
              <a:t> Bar()</a:t>
            </a:r>
          </a:p>
          <a:p>
            <a:r>
              <a:rPr lang="en-US">
                <a:solidFill>
                  <a:sysClr val="windowText" lastClr="000000"/>
                </a:solidFill>
                <a:latin typeface="Consolas" panose="020B0609020204030204" pitchFamily="49" charset="0"/>
              </a:rPr>
              <a:t>{ </a:t>
            </a:r>
            <a:r>
              <a:rPr lang="en-US">
                <a:solidFill>
                  <a:srgbClr val="008000"/>
                </a:solidFill>
                <a:latin typeface="Consolas" panose="020B0609020204030204" pitchFamily="49" charset="0"/>
              </a:rPr>
              <a:t>/* definition */</a:t>
            </a:r>
            <a:endParaRPr lang="en-US" dirty="0">
              <a:solidFill>
                <a:srgbClr val="000000"/>
              </a:solidFill>
              <a:latin typeface="Consolas" panose="020B0609020204030204" pitchFamily="49" charset="0"/>
            </a:endParaRPr>
          </a:p>
        </p:txBody>
      </p:sp>
      <p:sp>
        <p:nvSpPr>
          <p:cNvPr id="42" name="Rectangle 41">
            <a:extLst>
              <a:ext uri="{FF2B5EF4-FFF2-40B4-BE49-F238E27FC236}">
                <a16:creationId xmlns:a16="http://schemas.microsoft.com/office/drawing/2014/main" id="{AB01DAD9-2845-4F97-9031-C5748D8460C5}"/>
              </a:ext>
              <a:ext uri="{C183D7F6-B498-43B3-948B-1728B52AA6E4}">
                <adec:decorative xmlns:adec="http://schemas.microsoft.com/office/drawing/2017/decorative" val="1"/>
              </a:ext>
            </a:extLst>
          </p:cNvPr>
          <p:cNvSpPr/>
          <p:nvPr/>
        </p:nvSpPr>
        <p:spPr>
          <a:xfrm>
            <a:off x="4638302" y="4368414"/>
            <a:ext cx="100182" cy="17920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4" name="Rectangle 43">
            <a:extLst>
              <a:ext uri="{FF2B5EF4-FFF2-40B4-BE49-F238E27FC236}">
                <a16:creationId xmlns:a16="http://schemas.microsoft.com/office/drawing/2014/main" id="{5D545025-C5C1-4E99-8D3C-990708B90050}"/>
              </a:ext>
              <a:ext uri="{C183D7F6-B498-43B3-948B-1728B52AA6E4}">
                <adec:decorative xmlns:adec="http://schemas.microsoft.com/office/drawing/2017/decorative" val="1"/>
              </a:ext>
            </a:extLst>
          </p:cNvPr>
          <p:cNvSpPr/>
          <p:nvPr/>
        </p:nvSpPr>
        <p:spPr>
          <a:xfrm>
            <a:off x="4638301" y="3911214"/>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E0227D1-196B-435B-AC96-4B0179AF0A9C}"/>
              </a:ext>
            </a:extLst>
          </p:cNvPr>
          <p:cNvSpPr>
            <a:spLocks/>
          </p:cNvSpPr>
          <p:nvPr/>
        </p:nvSpPr>
        <p:spPr>
          <a:xfrm>
            <a:off x="8501508" y="1443341"/>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otherFile1.cpp</a:t>
            </a:r>
            <a:endParaRPr lang="en-US" b="1" dirty="0">
              <a:solidFill>
                <a:schemeClr val="tx1"/>
              </a:solidFill>
              <a:latin typeface="+mj-lt"/>
            </a:endParaRPr>
          </a:p>
        </p:txBody>
      </p:sp>
      <p:sp>
        <p:nvSpPr>
          <p:cNvPr id="45" name="Rectangle 44">
            <a:extLst>
              <a:ext uri="{FF2B5EF4-FFF2-40B4-BE49-F238E27FC236}">
                <a16:creationId xmlns:a16="http://schemas.microsoft.com/office/drawing/2014/main" id="{DA3E2B8E-730B-413A-9155-1526521EDC63}"/>
              </a:ext>
            </a:extLst>
          </p:cNvPr>
          <p:cNvSpPr/>
          <p:nvPr/>
        </p:nvSpPr>
        <p:spPr>
          <a:xfrm>
            <a:off x="8501508" y="1913588"/>
            <a:ext cx="3108960" cy="1877567"/>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SomeFunction</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Foo();</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46" name="Rectangle 45">
            <a:extLst>
              <a:ext uri="{FF2B5EF4-FFF2-40B4-BE49-F238E27FC236}">
                <a16:creationId xmlns:a16="http://schemas.microsoft.com/office/drawing/2014/main" id="{F4E008B5-AE29-4E1D-94C6-AD3F7BCC52EB}"/>
              </a:ext>
              <a:ext uri="{C183D7F6-B498-43B3-948B-1728B52AA6E4}">
                <adec:decorative xmlns:adec="http://schemas.microsoft.com/office/drawing/2017/decorative" val="1"/>
              </a:ext>
            </a:extLst>
          </p:cNvPr>
          <p:cNvSpPr/>
          <p:nvPr/>
        </p:nvSpPr>
        <p:spPr>
          <a:xfrm>
            <a:off x="8401328" y="1913588"/>
            <a:ext cx="100182" cy="187756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8" name="Rectangle 47">
            <a:extLst>
              <a:ext uri="{FF2B5EF4-FFF2-40B4-BE49-F238E27FC236}">
                <a16:creationId xmlns:a16="http://schemas.microsoft.com/office/drawing/2014/main" id="{17B767C6-DB64-4EAD-9940-B10129C17D1E}"/>
              </a:ext>
              <a:ext uri="{C183D7F6-B498-43B3-948B-1728B52AA6E4}">
                <adec:decorative xmlns:adec="http://schemas.microsoft.com/office/drawing/2017/decorative" val="1"/>
              </a:ext>
            </a:extLst>
          </p:cNvPr>
          <p:cNvSpPr/>
          <p:nvPr/>
        </p:nvSpPr>
        <p:spPr>
          <a:xfrm>
            <a:off x="8401327" y="1443341"/>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4190511-026C-4B7C-930A-421737318D3D}"/>
              </a:ext>
              <a:ext uri="{C183D7F6-B498-43B3-948B-1728B52AA6E4}">
                <adec:decorative xmlns:adec="http://schemas.microsoft.com/office/drawing/2017/decorative" val="1"/>
              </a:ext>
            </a:extLst>
          </p:cNvPr>
          <p:cNvSpPr/>
          <p:nvPr/>
        </p:nvSpPr>
        <p:spPr>
          <a:xfrm>
            <a:off x="4570436" y="1539240"/>
            <a:ext cx="3169403" cy="1427408"/>
          </a:xfrm>
          <a:prstGeom prst="rect">
            <a:avLst/>
          </a:prstGeom>
          <a:noFill/>
          <a:ln w="1905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5" name="Connector: Elbow 54">
            <a:extLst>
              <a:ext uri="{FF2B5EF4-FFF2-40B4-BE49-F238E27FC236}">
                <a16:creationId xmlns:a16="http://schemas.microsoft.com/office/drawing/2014/main" id="{FD091A4A-3354-4981-8CF8-E9D8CAAB80E7}"/>
              </a:ext>
              <a:ext uri="{C183D7F6-B498-43B3-948B-1728B52AA6E4}">
                <adec:decorative xmlns:adec="http://schemas.microsoft.com/office/drawing/2017/decorative" val="1"/>
              </a:ext>
            </a:extLst>
          </p:cNvPr>
          <p:cNvCxnSpPr>
            <a:cxnSpLocks/>
            <a:stCxn id="53" idx="1"/>
            <a:endCxn id="64" idx="3"/>
          </p:cNvCxnSpPr>
          <p:nvPr/>
        </p:nvCxnSpPr>
        <p:spPr>
          <a:xfrm rot="10800000" flipV="1">
            <a:off x="3706368" y="2252944"/>
            <a:ext cx="864068" cy="205344"/>
          </a:xfrm>
          <a:prstGeom prst="bentConnector3">
            <a:avLst>
              <a:gd name="adj1" fmla="val 50000"/>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0" name="Rectangle 59">
            <a:extLst>
              <a:ext uri="{FF2B5EF4-FFF2-40B4-BE49-F238E27FC236}">
                <a16:creationId xmlns:a16="http://schemas.microsoft.com/office/drawing/2014/main" id="{07A8AED1-1961-4596-9661-B5D0F8015D79}"/>
              </a:ext>
            </a:extLst>
          </p:cNvPr>
          <p:cNvSpPr>
            <a:spLocks/>
          </p:cNvSpPr>
          <p:nvPr/>
        </p:nvSpPr>
        <p:spPr>
          <a:xfrm>
            <a:off x="8501508" y="3933687"/>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otherFile2.cpp</a:t>
            </a:r>
            <a:endParaRPr lang="en-US" b="1" dirty="0">
              <a:solidFill>
                <a:schemeClr val="tx1"/>
              </a:solidFill>
              <a:latin typeface="+mj-lt"/>
            </a:endParaRPr>
          </a:p>
        </p:txBody>
      </p:sp>
      <p:sp>
        <p:nvSpPr>
          <p:cNvPr id="58" name="Rectangle 57">
            <a:extLst>
              <a:ext uri="{FF2B5EF4-FFF2-40B4-BE49-F238E27FC236}">
                <a16:creationId xmlns:a16="http://schemas.microsoft.com/office/drawing/2014/main" id="{41F4E27B-E555-4B87-B22F-FD9973FB0C4F}"/>
              </a:ext>
            </a:extLst>
          </p:cNvPr>
          <p:cNvSpPr/>
          <p:nvPr/>
        </p:nvSpPr>
        <p:spPr>
          <a:xfrm>
            <a:off x="8501508" y="4403934"/>
            <a:ext cx="3108960" cy="1877567"/>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SomeExample</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Bar();</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59" name="Rectangle 58">
            <a:extLst>
              <a:ext uri="{FF2B5EF4-FFF2-40B4-BE49-F238E27FC236}">
                <a16:creationId xmlns:a16="http://schemas.microsoft.com/office/drawing/2014/main" id="{754F3167-EB2E-4498-98D5-155BE7D54658}"/>
              </a:ext>
              <a:ext uri="{C183D7F6-B498-43B3-948B-1728B52AA6E4}">
                <adec:decorative xmlns:adec="http://schemas.microsoft.com/office/drawing/2017/decorative" val="1"/>
              </a:ext>
            </a:extLst>
          </p:cNvPr>
          <p:cNvSpPr/>
          <p:nvPr/>
        </p:nvSpPr>
        <p:spPr>
          <a:xfrm>
            <a:off x="8401328" y="4403934"/>
            <a:ext cx="100182" cy="1877567"/>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61" name="Rectangle 60">
            <a:extLst>
              <a:ext uri="{FF2B5EF4-FFF2-40B4-BE49-F238E27FC236}">
                <a16:creationId xmlns:a16="http://schemas.microsoft.com/office/drawing/2014/main" id="{E84D65AF-B2B1-412F-8599-9403E59F653C}"/>
              </a:ext>
              <a:ext uri="{C183D7F6-B498-43B3-948B-1728B52AA6E4}">
                <adec:decorative xmlns:adec="http://schemas.microsoft.com/office/drawing/2017/decorative" val="1"/>
              </a:ext>
            </a:extLst>
          </p:cNvPr>
          <p:cNvSpPr/>
          <p:nvPr/>
        </p:nvSpPr>
        <p:spPr>
          <a:xfrm>
            <a:off x="8401327" y="3933687"/>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94893FB3-F6A4-43BD-8B3F-FA9F709D9BF1}"/>
              </a:ext>
              <a:ext uri="{C183D7F6-B498-43B3-948B-1728B52AA6E4}">
                <adec:decorative xmlns:adec="http://schemas.microsoft.com/office/drawing/2017/decorative" val="1"/>
              </a:ext>
            </a:extLst>
          </p:cNvPr>
          <p:cNvSpPr/>
          <p:nvPr/>
        </p:nvSpPr>
        <p:spPr>
          <a:xfrm>
            <a:off x="792999" y="2234335"/>
            <a:ext cx="2913369" cy="447905"/>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66" name="Connector: Elbow 65">
            <a:extLst>
              <a:ext uri="{FF2B5EF4-FFF2-40B4-BE49-F238E27FC236}">
                <a16:creationId xmlns:a16="http://schemas.microsoft.com/office/drawing/2014/main" id="{12BC184B-0766-458E-9A1D-6055FA0F5363}"/>
              </a:ext>
              <a:ext uri="{C183D7F6-B498-43B3-948B-1728B52AA6E4}">
                <adec:decorative xmlns:adec="http://schemas.microsoft.com/office/drawing/2017/decorative" val="1"/>
              </a:ext>
            </a:extLst>
          </p:cNvPr>
          <p:cNvCxnSpPr>
            <a:cxnSpLocks/>
            <a:stCxn id="53" idx="3"/>
            <a:endCxn id="65" idx="1"/>
          </p:cNvCxnSpPr>
          <p:nvPr/>
        </p:nvCxnSpPr>
        <p:spPr>
          <a:xfrm flipV="1">
            <a:off x="7739839" y="2182280"/>
            <a:ext cx="843467" cy="70664"/>
          </a:xfrm>
          <a:prstGeom prst="bentConnector3">
            <a:avLst>
              <a:gd name="adj1" fmla="val 50000"/>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cxnSp>
        <p:nvCxnSpPr>
          <p:cNvPr id="68" name="Connector: Elbow 67">
            <a:extLst>
              <a:ext uri="{FF2B5EF4-FFF2-40B4-BE49-F238E27FC236}">
                <a16:creationId xmlns:a16="http://schemas.microsoft.com/office/drawing/2014/main" id="{D31FF55B-6AB4-4BC5-8623-D16590360D88}"/>
              </a:ext>
              <a:ext uri="{C183D7F6-B498-43B3-948B-1728B52AA6E4}">
                <adec:decorative xmlns:adec="http://schemas.microsoft.com/office/drawing/2017/decorative" val="1"/>
              </a:ext>
            </a:extLst>
          </p:cNvPr>
          <p:cNvCxnSpPr>
            <a:cxnSpLocks/>
            <a:stCxn id="53" idx="3"/>
            <a:endCxn id="67" idx="1"/>
          </p:cNvCxnSpPr>
          <p:nvPr/>
        </p:nvCxnSpPr>
        <p:spPr>
          <a:xfrm>
            <a:off x="7739839" y="2252944"/>
            <a:ext cx="843467" cy="2425091"/>
          </a:xfrm>
          <a:prstGeom prst="bentConnector3">
            <a:avLst>
              <a:gd name="adj1" fmla="val 28318"/>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7" name="Rectangle 66">
            <a:extLst>
              <a:ext uri="{FF2B5EF4-FFF2-40B4-BE49-F238E27FC236}">
                <a16:creationId xmlns:a16="http://schemas.microsoft.com/office/drawing/2014/main" id="{E25ABE97-206F-44F6-A4C3-B61EE9F6413D}"/>
              </a:ext>
              <a:ext uri="{C183D7F6-B498-43B3-948B-1728B52AA6E4}">
                <adec:decorative xmlns:adec="http://schemas.microsoft.com/office/drawing/2017/decorative" val="1"/>
              </a:ext>
            </a:extLst>
          </p:cNvPr>
          <p:cNvSpPr/>
          <p:nvPr/>
        </p:nvSpPr>
        <p:spPr>
          <a:xfrm>
            <a:off x="8583306" y="4454082"/>
            <a:ext cx="2913369" cy="447905"/>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65" name="Rectangle 64">
            <a:extLst>
              <a:ext uri="{FF2B5EF4-FFF2-40B4-BE49-F238E27FC236}">
                <a16:creationId xmlns:a16="http://schemas.microsoft.com/office/drawing/2014/main" id="{3A329A03-11DC-4912-8D30-E7C54AEE5305}"/>
              </a:ext>
              <a:ext uri="{C183D7F6-B498-43B3-948B-1728B52AA6E4}">
                <adec:decorative xmlns:adec="http://schemas.microsoft.com/office/drawing/2017/decorative" val="1"/>
              </a:ext>
            </a:extLst>
          </p:cNvPr>
          <p:cNvSpPr/>
          <p:nvPr/>
        </p:nvSpPr>
        <p:spPr>
          <a:xfrm>
            <a:off x="8583306" y="1958327"/>
            <a:ext cx="2913369" cy="447905"/>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1730633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animEffect transition="in" filter="fade">
                                      <p:cBhvr>
                                        <p:cTn id="7" dur="500"/>
                                        <p:tgtEl>
                                          <p:spTgt spid="64"/>
                                        </p:tgtEl>
                                      </p:cBhvr>
                                    </p:animEffect>
                                  </p:childTnLst>
                                </p:cTn>
                              </p:par>
                              <p:par>
                                <p:cTn id="8" presetID="10" presetClass="entr" presetSubtype="0" fill="hold" nodeType="withEffect">
                                  <p:stCondLst>
                                    <p:cond delay="0"/>
                                  </p:stCondLst>
                                  <p:childTnLst>
                                    <p:set>
                                      <p:cBhvr>
                                        <p:cTn id="9" dur="1" fill="hold">
                                          <p:stCondLst>
                                            <p:cond delay="0"/>
                                          </p:stCondLst>
                                        </p:cTn>
                                        <p:tgtEl>
                                          <p:spTgt spid="55"/>
                                        </p:tgtEl>
                                        <p:attrNameLst>
                                          <p:attrName>style.visibility</p:attrName>
                                        </p:attrNameLst>
                                      </p:cBhvr>
                                      <p:to>
                                        <p:strVal val="visible"/>
                                      </p:to>
                                    </p:set>
                                    <p:animEffect transition="in" filter="fade">
                                      <p:cBhvr>
                                        <p:cTn id="10" dur="500"/>
                                        <p:tgtEl>
                                          <p:spTgt spid="55"/>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53"/>
                                        </p:tgtEl>
                                        <p:attrNameLst>
                                          <p:attrName>style.visibility</p:attrName>
                                        </p:attrNameLst>
                                      </p:cBhvr>
                                      <p:to>
                                        <p:strVal val="visible"/>
                                      </p:to>
                                    </p:set>
                                    <p:animEffect transition="in" filter="fade">
                                      <p:cBhvr>
                                        <p:cTn id="13" dur="500"/>
                                        <p:tgtEl>
                                          <p:spTgt spid="53"/>
                                        </p:tgtEl>
                                      </p:cBhvr>
                                    </p:animEffect>
                                  </p:childTnLst>
                                </p:cTn>
                              </p:par>
                              <p:par>
                                <p:cTn id="14" presetID="10" presetClass="entr" presetSubtype="0" fill="hold" nodeType="withEffect">
                                  <p:stCondLst>
                                    <p:cond delay="0"/>
                                  </p:stCondLst>
                                  <p:childTnLst>
                                    <p:set>
                                      <p:cBhvr>
                                        <p:cTn id="15" dur="1" fill="hold">
                                          <p:stCondLst>
                                            <p:cond delay="0"/>
                                          </p:stCondLst>
                                        </p:cTn>
                                        <p:tgtEl>
                                          <p:spTgt spid="68"/>
                                        </p:tgtEl>
                                        <p:attrNameLst>
                                          <p:attrName>style.visibility</p:attrName>
                                        </p:attrNameLst>
                                      </p:cBhvr>
                                      <p:to>
                                        <p:strVal val="visible"/>
                                      </p:to>
                                    </p:set>
                                    <p:animEffect transition="in" filter="fade">
                                      <p:cBhvr>
                                        <p:cTn id="16" dur="500"/>
                                        <p:tgtEl>
                                          <p:spTgt spid="68"/>
                                        </p:tgtEl>
                                      </p:cBhvr>
                                    </p:animEffect>
                                  </p:childTnLst>
                                </p:cTn>
                              </p:par>
                              <p:par>
                                <p:cTn id="17" presetID="10" presetClass="entr" presetSubtype="0" fill="hold" nodeType="withEffect">
                                  <p:stCondLst>
                                    <p:cond delay="0"/>
                                  </p:stCondLst>
                                  <p:childTnLst>
                                    <p:set>
                                      <p:cBhvr>
                                        <p:cTn id="18" dur="1" fill="hold">
                                          <p:stCondLst>
                                            <p:cond delay="0"/>
                                          </p:stCondLst>
                                        </p:cTn>
                                        <p:tgtEl>
                                          <p:spTgt spid="66"/>
                                        </p:tgtEl>
                                        <p:attrNameLst>
                                          <p:attrName>style.visibility</p:attrName>
                                        </p:attrNameLst>
                                      </p:cBhvr>
                                      <p:to>
                                        <p:strVal val="visible"/>
                                      </p:to>
                                    </p:set>
                                    <p:animEffect transition="in" filter="fade">
                                      <p:cBhvr>
                                        <p:cTn id="19" dur="500"/>
                                        <p:tgtEl>
                                          <p:spTgt spid="66"/>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65"/>
                                        </p:tgtEl>
                                        <p:attrNameLst>
                                          <p:attrName>style.visibility</p:attrName>
                                        </p:attrNameLst>
                                      </p:cBhvr>
                                      <p:to>
                                        <p:strVal val="visible"/>
                                      </p:to>
                                    </p:set>
                                    <p:animEffect transition="in" filter="fade">
                                      <p:cBhvr>
                                        <p:cTn id="22"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3" grpId="0" animBg="1"/>
      <p:bldP spid="64" grpId="0" animBg="1"/>
      <p:bldP spid="6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Getting Code With </a:t>
            </a:r>
            <a:r>
              <a:rPr lang="en-US" dirty="0">
                <a:solidFill>
                  <a:schemeClr val="bg1"/>
                </a:solidFill>
                <a:latin typeface="Consolas" panose="020B0609020204030204" pitchFamily="49" charset="0"/>
              </a:rPr>
              <a:t>#include</a:t>
            </a:r>
          </a:p>
        </p:txBody>
      </p:sp>
      <p:sp>
        <p:nvSpPr>
          <p:cNvPr id="32" name="Rectangle 31">
            <a:extLst>
              <a:ext uri="{FF2B5EF4-FFF2-40B4-BE49-F238E27FC236}">
                <a16:creationId xmlns:a16="http://schemas.microsoft.com/office/drawing/2014/main" id="{B52E2604-1C88-496D-86B6-06D4C999D887}"/>
              </a:ext>
            </a:extLst>
          </p:cNvPr>
          <p:cNvSpPr>
            <a:spLocks/>
          </p:cNvSpPr>
          <p:nvPr/>
        </p:nvSpPr>
        <p:spPr>
          <a:xfrm>
            <a:off x="709780" y="3015385"/>
            <a:ext cx="320040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program.cpp</a:t>
            </a:r>
            <a:endParaRPr lang="en-US" b="1" dirty="0">
              <a:solidFill>
                <a:schemeClr val="tx1"/>
              </a:solidFill>
              <a:latin typeface="+mj-lt"/>
            </a:endParaRPr>
          </a:p>
        </p:txBody>
      </p:sp>
      <p:sp>
        <p:nvSpPr>
          <p:cNvPr id="30" name="Rectangle 29">
            <a:extLst>
              <a:ext uri="{FF2B5EF4-FFF2-40B4-BE49-F238E27FC236}">
                <a16:creationId xmlns:a16="http://schemas.microsoft.com/office/drawing/2014/main" id="{79F0CEA1-5CD0-438A-B4D0-AC8126A4416C}"/>
              </a:ext>
            </a:extLst>
          </p:cNvPr>
          <p:cNvSpPr/>
          <p:nvPr/>
        </p:nvSpPr>
        <p:spPr>
          <a:xfrm>
            <a:off x="709780" y="3485631"/>
            <a:ext cx="3200400" cy="267699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	Bar();</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p:txBody>
      </p:sp>
      <p:sp>
        <p:nvSpPr>
          <p:cNvPr id="31" name="Rectangle 30">
            <a:extLst>
              <a:ext uri="{FF2B5EF4-FFF2-40B4-BE49-F238E27FC236}">
                <a16:creationId xmlns:a16="http://schemas.microsoft.com/office/drawing/2014/main" id="{6DC477F7-4B06-465E-BA9C-1A9AACC06030}"/>
              </a:ext>
              <a:ext uri="{C183D7F6-B498-43B3-948B-1728B52AA6E4}">
                <adec:decorative xmlns:adec="http://schemas.microsoft.com/office/drawing/2017/decorative" val="1"/>
              </a:ext>
            </a:extLst>
          </p:cNvPr>
          <p:cNvSpPr/>
          <p:nvPr/>
        </p:nvSpPr>
        <p:spPr>
          <a:xfrm>
            <a:off x="609600" y="3485631"/>
            <a:ext cx="100182" cy="267699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3" name="Rectangle 32">
            <a:extLst>
              <a:ext uri="{FF2B5EF4-FFF2-40B4-BE49-F238E27FC236}">
                <a16:creationId xmlns:a16="http://schemas.microsoft.com/office/drawing/2014/main" id="{2F6D0C58-3EE3-456D-8F77-73D63CC769A5}"/>
              </a:ext>
              <a:ext uri="{C183D7F6-B498-43B3-948B-1728B52AA6E4}">
                <adec:decorative xmlns:adec="http://schemas.microsoft.com/office/drawing/2017/decorative" val="1"/>
              </a:ext>
            </a:extLst>
          </p:cNvPr>
          <p:cNvSpPr/>
          <p:nvPr/>
        </p:nvSpPr>
        <p:spPr>
          <a:xfrm>
            <a:off x="609599" y="3015385"/>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18BF0301-DFF3-4A7A-8683-78C841B7CA98}"/>
              </a:ext>
            </a:extLst>
          </p:cNvPr>
          <p:cNvSpPr>
            <a:spLocks/>
          </p:cNvSpPr>
          <p:nvPr/>
        </p:nvSpPr>
        <p:spPr>
          <a:xfrm>
            <a:off x="4738483" y="160020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a:t>
            </a:r>
            <a:r>
              <a:rPr lang="en-US" dirty="0" err="1">
                <a:solidFill>
                  <a:schemeClr val="tx1"/>
                </a:solidFill>
                <a:latin typeface="+mj-lt"/>
              </a:rPr>
              <a:t>functions.h</a:t>
            </a:r>
            <a:endParaRPr lang="en-US" b="1" dirty="0">
              <a:solidFill>
                <a:schemeClr val="tx1"/>
              </a:solidFill>
              <a:latin typeface="+mj-lt"/>
            </a:endParaRPr>
          </a:p>
        </p:txBody>
      </p:sp>
      <p:sp>
        <p:nvSpPr>
          <p:cNvPr id="34" name="Rectangle 33">
            <a:extLst>
              <a:ext uri="{FF2B5EF4-FFF2-40B4-BE49-F238E27FC236}">
                <a16:creationId xmlns:a16="http://schemas.microsoft.com/office/drawing/2014/main" id="{7A08DC07-83CB-4C76-B05B-C964F08D4722}"/>
              </a:ext>
            </a:extLst>
          </p:cNvPr>
          <p:cNvSpPr/>
          <p:nvPr/>
        </p:nvSpPr>
        <p:spPr>
          <a:xfrm>
            <a:off x="4738483" y="2070447"/>
            <a:ext cx="3108960" cy="794222"/>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Foo();</a:t>
            </a:r>
          </a:p>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Bar();</a:t>
            </a:r>
          </a:p>
        </p:txBody>
      </p:sp>
      <p:sp>
        <p:nvSpPr>
          <p:cNvPr id="35" name="Rectangle 34">
            <a:extLst>
              <a:ext uri="{FF2B5EF4-FFF2-40B4-BE49-F238E27FC236}">
                <a16:creationId xmlns:a16="http://schemas.microsoft.com/office/drawing/2014/main" id="{E8C9FEE9-05DA-473D-B3C7-9D1216954D56}"/>
              </a:ext>
              <a:ext uri="{C183D7F6-B498-43B3-948B-1728B52AA6E4}">
                <adec:decorative xmlns:adec="http://schemas.microsoft.com/office/drawing/2017/decorative" val="1"/>
              </a:ext>
            </a:extLst>
          </p:cNvPr>
          <p:cNvSpPr/>
          <p:nvPr/>
        </p:nvSpPr>
        <p:spPr>
          <a:xfrm>
            <a:off x="4638302" y="2070447"/>
            <a:ext cx="100182" cy="79422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7" name="Rectangle 36">
            <a:extLst>
              <a:ext uri="{FF2B5EF4-FFF2-40B4-BE49-F238E27FC236}">
                <a16:creationId xmlns:a16="http://schemas.microsoft.com/office/drawing/2014/main" id="{9EA89062-E8F1-4E1E-94E7-A626D71FCFE6}"/>
              </a:ext>
              <a:ext uri="{C183D7F6-B498-43B3-948B-1728B52AA6E4}">
                <adec:decorative xmlns:adec="http://schemas.microsoft.com/office/drawing/2017/decorative" val="1"/>
              </a:ext>
            </a:extLst>
          </p:cNvPr>
          <p:cNvSpPr/>
          <p:nvPr/>
        </p:nvSpPr>
        <p:spPr>
          <a:xfrm>
            <a:off x="4638301" y="160020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5E0227D1-196B-435B-AC96-4B0179AF0A9C}"/>
              </a:ext>
            </a:extLst>
          </p:cNvPr>
          <p:cNvSpPr>
            <a:spLocks/>
          </p:cNvSpPr>
          <p:nvPr/>
        </p:nvSpPr>
        <p:spPr>
          <a:xfrm>
            <a:off x="8501508"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otherFile2.cpp</a:t>
            </a:r>
            <a:endParaRPr lang="en-US" b="1" dirty="0">
              <a:solidFill>
                <a:schemeClr val="tx1"/>
              </a:solidFill>
              <a:latin typeface="+mj-lt"/>
            </a:endParaRPr>
          </a:p>
        </p:txBody>
      </p:sp>
      <p:sp>
        <p:nvSpPr>
          <p:cNvPr id="45" name="Rectangle 44">
            <a:extLst>
              <a:ext uri="{FF2B5EF4-FFF2-40B4-BE49-F238E27FC236}">
                <a16:creationId xmlns:a16="http://schemas.microsoft.com/office/drawing/2014/main" id="{DA3E2B8E-730B-413A-9155-1526521EDC63}"/>
              </a:ext>
            </a:extLst>
          </p:cNvPr>
          <p:cNvSpPr>
            <a:spLocks/>
          </p:cNvSpPr>
          <p:nvPr/>
        </p:nvSpPr>
        <p:spPr>
          <a:xfrm>
            <a:off x="8501508"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SomeExample</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Bar();</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46" name="Rectangle 45">
            <a:extLst>
              <a:ext uri="{FF2B5EF4-FFF2-40B4-BE49-F238E27FC236}">
                <a16:creationId xmlns:a16="http://schemas.microsoft.com/office/drawing/2014/main" id="{F4E008B5-AE29-4E1D-94C6-AD3F7BCC52EB}"/>
              </a:ext>
              <a:ext uri="{C183D7F6-B498-43B3-948B-1728B52AA6E4}">
                <adec:decorative xmlns:adec="http://schemas.microsoft.com/office/drawing/2017/decorative" val="1"/>
              </a:ext>
            </a:extLst>
          </p:cNvPr>
          <p:cNvSpPr>
            <a:spLocks/>
          </p:cNvSpPr>
          <p:nvPr/>
        </p:nvSpPr>
        <p:spPr>
          <a:xfrm>
            <a:off x="8401328"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8" name="Rectangle 47">
            <a:extLst>
              <a:ext uri="{FF2B5EF4-FFF2-40B4-BE49-F238E27FC236}">
                <a16:creationId xmlns:a16="http://schemas.microsoft.com/office/drawing/2014/main" id="{17B767C6-DB64-4EAD-9940-B10129C17D1E}"/>
              </a:ext>
              <a:ext uri="{C183D7F6-B498-43B3-948B-1728B52AA6E4}">
                <adec:decorative xmlns:adec="http://schemas.microsoft.com/office/drawing/2017/decorative" val="1"/>
              </a:ext>
            </a:extLst>
          </p:cNvPr>
          <p:cNvSpPr/>
          <p:nvPr/>
        </p:nvSpPr>
        <p:spPr>
          <a:xfrm>
            <a:off x="8401327"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E4190511-026C-4B7C-930A-421737318D3D}"/>
              </a:ext>
              <a:ext uri="{C183D7F6-B498-43B3-948B-1728B52AA6E4}">
                <adec:decorative xmlns:adec="http://schemas.microsoft.com/office/drawing/2017/decorative" val="1"/>
              </a:ext>
            </a:extLst>
          </p:cNvPr>
          <p:cNvSpPr/>
          <p:nvPr/>
        </p:nvSpPr>
        <p:spPr>
          <a:xfrm>
            <a:off x="4570435" y="1539240"/>
            <a:ext cx="3337560" cy="1427408"/>
          </a:xfrm>
          <a:prstGeom prst="rect">
            <a:avLst/>
          </a:prstGeom>
          <a:noFill/>
          <a:ln w="1905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5" name="Connector: Elbow 54">
            <a:extLst>
              <a:ext uri="{FF2B5EF4-FFF2-40B4-BE49-F238E27FC236}">
                <a16:creationId xmlns:a16="http://schemas.microsoft.com/office/drawing/2014/main" id="{FD091A4A-3354-4981-8CF8-E9D8CAAB80E7}"/>
              </a:ext>
              <a:ext uri="{C183D7F6-B498-43B3-948B-1728B52AA6E4}">
                <adec:decorative xmlns:adec="http://schemas.microsoft.com/office/drawing/2017/decorative" val="1"/>
              </a:ext>
            </a:extLst>
          </p:cNvPr>
          <p:cNvCxnSpPr>
            <a:cxnSpLocks/>
            <a:stCxn id="53" idx="1"/>
            <a:endCxn id="64" idx="3"/>
          </p:cNvCxnSpPr>
          <p:nvPr/>
        </p:nvCxnSpPr>
        <p:spPr>
          <a:xfrm rot="10800000" flipV="1">
            <a:off x="3706369" y="2252943"/>
            <a:ext cx="864067" cy="1620529"/>
          </a:xfrm>
          <a:prstGeom prst="bentConnector3">
            <a:avLst>
              <a:gd name="adj1" fmla="val 50000"/>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4" name="Rectangle 63">
            <a:extLst>
              <a:ext uri="{FF2B5EF4-FFF2-40B4-BE49-F238E27FC236}">
                <a16:creationId xmlns:a16="http://schemas.microsoft.com/office/drawing/2014/main" id="{94893FB3-F6A4-43BD-8B3F-FA9F709D9BF1}"/>
              </a:ext>
              <a:ext uri="{C183D7F6-B498-43B3-948B-1728B52AA6E4}">
                <adec:decorative xmlns:adec="http://schemas.microsoft.com/office/drawing/2017/decorative" val="1"/>
              </a:ext>
            </a:extLst>
          </p:cNvPr>
          <p:cNvSpPr/>
          <p:nvPr/>
        </p:nvSpPr>
        <p:spPr>
          <a:xfrm>
            <a:off x="792999" y="3649520"/>
            <a:ext cx="2913369" cy="447905"/>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cxnSp>
        <p:nvCxnSpPr>
          <p:cNvPr id="66" name="Connector: Elbow 65">
            <a:extLst>
              <a:ext uri="{FF2B5EF4-FFF2-40B4-BE49-F238E27FC236}">
                <a16:creationId xmlns:a16="http://schemas.microsoft.com/office/drawing/2014/main" id="{12BC184B-0766-458E-9A1D-6055FA0F5363}"/>
              </a:ext>
              <a:ext uri="{C183D7F6-B498-43B3-948B-1728B52AA6E4}">
                <adec:decorative xmlns:adec="http://schemas.microsoft.com/office/drawing/2017/decorative" val="1"/>
              </a:ext>
            </a:extLst>
          </p:cNvPr>
          <p:cNvCxnSpPr>
            <a:cxnSpLocks/>
            <a:stCxn id="53" idx="3"/>
            <a:endCxn id="65" idx="1"/>
          </p:cNvCxnSpPr>
          <p:nvPr/>
        </p:nvCxnSpPr>
        <p:spPr>
          <a:xfrm>
            <a:off x="7907995" y="2252944"/>
            <a:ext cx="675311" cy="2176126"/>
          </a:xfrm>
          <a:prstGeom prst="bentConnector3">
            <a:avLst>
              <a:gd name="adj1" fmla="val 50000"/>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5" name="Rectangle 64">
            <a:extLst>
              <a:ext uri="{FF2B5EF4-FFF2-40B4-BE49-F238E27FC236}">
                <a16:creationId xmlns:a16="http://schemas.microsoft.com/office/drawing/2014/main" id="{3A329A03-11DC-4912-8D30-E7C54AEE5305}"/>
              </a:ext>
              <a:ext uri="{C183D7F6-B498-43B3-948B-1728B52AA6E4}">
                <adec:decorative xmlns:adec="http://schemas.microsoft.com/office/drawing/2017/decorative" val="1"/>
              </a:ext>
            </a:extLst>
          </p:cNvPr>
          <p:cNvSpPr/>
          <p:nvPr/>
        </p:nvSpPr>
        <p:spPr>
          <a:xfrm>
            <a:off x="8583306" y="4205117"/>
            <a:ext cx="2913369" cy="447905"/>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41" name="Rectangle 40">
            <a:extLst>
              <a:ext uri="{FF2B5EF4-FFF2-40B4-BE49-F238E27FC236}">
                <a16:creationId xmlns:a16="http://schemas.microsoft.com/office/drawing/2014/main" id="{CA843E9C-6519-4192-B7F1-5A62CD2AE85E}"/>
              </a:ext>
            </a:extLst>
          </p:cNvPr>
          <p:cNvSpPr>
            <a:spLocks/>
          </p:cNvSpPr>
          <p:nvPr/>
        </p:nvSpPr>
        <p:spPr>
          <a:xfrm>
            <a:off x="4738483"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otherFile1.cpp</a:t>
            </a:r>
            <a:endParaRPr lang="en-US" b="1" dirty="0">
              <a:solidFill>
                <a:schemeClr val="tx1"/>
              </a:solidFill>
              <a:latin typeface="+mj-lt"/>
            </a:endParaRPr>
          </a:p>
        </p:txBody>
      </p:sp>
      <p:sp>
        <p:nvSpPr>
          <p:cNvPr id="39" name="Rectangle 38">
            <a:extLst>
              <a:ext uri="{FF2B5EF4-FFF2-40B4-BE49-F238E27FC236}">
                <a16:creationId xmlns:a16="http://schemas.microsoft.com/office/drawing/2014/main" id="{196D9F2F-C80B-4AFB-80AF-063C378E6AE9}"/>
              </a:ext>
            </a:extLst>
          </p:cNvPr>
          <p:cNvSpPr/>
          <p:nvPr/>
        </p:nvSpPr>
        <p:spPr>
          <a:xfrm>
            <a:off x="4738483"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SomeExample</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Bar();</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40" name="Rectangle 39">
            <a:extLst>
              <a:ext uri="{FF2B5EF4-FFF2-40B4-BE49-F238E27FC236}">
                <a16:creationId xmlns:a16="http://schemas.microsoft.com/office/drawing/2014/main" id="{B9392719-0F80-4CC4-BB6A-60F878B981D5}"/>
              </a:ext>
              <a:ext uri="{C183D7F6-B498-43B3-948B-1728B52AA6E4}">
                <adec:decorative xmlns:adec="http://schemas.microsoft.com/office/drawing/2017/decorative" val="1"/>
              </a:ext>
            </a:extLst>
          </p:cNvPr>
          <p:cNvSpPr/>
          <p:nvPr/>
        </p:nvSpPr>
        <p:spPr>
          <a:xfrm>
            <a:off x="4638303"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9" name="Rectangle 48">
            <a:extLst>
              <a:ext uri="{FF2B5EF4-FFF2-40B4-BE49-F238E27FC236}">
                <a16:creationId xmlns:a16="http://schemas.microsoft.com/office/drawing/2014/main" id="{F0361CE4-887C-427B-A90B-3640C7A29B9B}"/>
              </a:ext>
              <a:ext uri="{C183D7F6-B498-43B3-948B-1728B52AA6E4}">
                <adec:decorative xmlns:adec="http://schemas.microsoft.com/office/drawing/2017/decorative" val="1"/>
              </a:ext>
            </a:extLst>
          </p:cNvPr>
          <p:cNvSpPr/>
          <p:nvPr/>
        </p:nvSpPr>
        <p:spPr>
          <a:xfrm>
            <a:off x="4638302"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50" name="Connector: Elbow 49">
            <a:extLst>
              <a:ext uri="{FF2B5EF4-FFF2-40B4-BE49-F238E27FC236}">
                <a16:creationId xmlns:a16="http://schemas.microsoft.com/office/drawing/2014/main" id="{C2E3714F-456E-49D0-91D9-55812678A055}"/>
              </a:ext>
              <a:ext uri="{C183D7F6-B498-43B3-948B-1728B52AA6E4}">
                <adec:decorative xmlns:adec="http://schemas.microsoft.com/office/drawing/2017/decorative" val="1"/>
              </a:ext>
            </a:extLst>
          </p:cNvPr>
          <p:cNvCxnSpPr>
            <a:cxnSpLocks/>
            <a:stCxn id="53" idx="2"/>
            <a:endCxn id="51" idx="1"/>
          </p:cNvCxnSpPr>
          <p:nvPr/>
        </p:nvCxnSpPr>
        <p:spPr>
          <a:xfrm rot="5400000">
            <a:off x="4804906" y="2994761"/>
            <a:ext cx="1462422" cy="1406197"/>
          </a:xfrm>
          <a:prstGeom prst="bentConnector4">
            <a:avLst>
              <a:gd name="adj1" fmla="val 31549"/>
              <a:gd name="adj2" fmla="val 128643"/>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51" name="Rectangle 50">
            <a:extLst>
              <a:ext uri="{FF2B5EF4-FFF2-40B4-BE49-F238E27FC236}">
                <a16:creationId xmlns:a16="http://schemas.microsoft.com/office/drawing/2014/main" id="{49CC0BBB-C228-4CD2-94D6-6CC5A97182BF}"/>
              </a:ext>
              <a:ext uri="{C183D7F6-B498-43B3-948B-1728B52AA6E4}">
                <adec:decorative xmlns:adec="http://schemas.microsoft.com/office/drawing/2017/decorative" val="1"/>
              </a:ext>
            </a:extLst>
          </p:cNvPr>
          <p:cNvSpPr/>
          <p:nvPr/>
        </p:nvSpPr>
        <p:spPr>
          <a:xfrm>
            <a:off x="4833018" y="4205117"/>
            <a:ext cx="2913369" cy="447905"/>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3083440100"/>
      </p:ext>
    </p:extLst>
  </p:cSld>
  <p:clrMapOvr>
    <a:masterClrMapping/>
  </p:clrMapOvr>
  <p:transition spd="slow">
    <p:fade/>
  </p:transition>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Getting Code With </a:t>
            </a:r>
            <a:r>
              <a:rPr lang="en-US" dirty="0">
                <a:solidFill>
                  <a:schemeClr val="bg1"/>
                </a:solidFill>
                <a:latin typeface="Consolas" panose="020B0609020204030204" pitchFamily="49" charset="0"/>
              </a:rPr>
              <a:t>#include</a:t>
            </a:r>
            <a:endParaRPr lang="en-US" dirty="0">
              <a:solidFill>
                <a:schemeClr val="bg1"/>
              </a:solidFill>
            </a:endParaRPr>
          </a:p>
        </p:txBody>
      </p:sp>
      <p:sp>
        <p:nvSpPr>
          <p:cNvPr id="32" name="Rectangle 31">
            <a:extLst>
              <a:ext uri="{FF2B5EF4-FFF2-40B4-BE49-F238E27FC236}">
                <a16:creationId xmlns:a16="http://schemas.microsoft.com/office/drawing/2014/main" id="{B52E2604-1C88-496D-86B6-06D4C999D887}"/>
              </a:ext>
            </a:extLst>
          </p:cNvPr>
          <p:cNvSpPr>
            <a:spLocks/>
          </p:cNvSpPr>
          <p:nvPr/>
        </p:nvSpPr>
        <p:spPr>
          <a:xfrm>
            <a:off x="709780" y="3015385"/>
            <a:ext cx="320040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program.cpp</a:t>
            </a:r>
            <a:endParaRPr lang="en-US" b="1" dirty="0">
              <a:solidFill>
                <a:schemeClr val="tx1"/>
              </a:solidFill>
              <a:latin typeface="+mj-lt"/>
            </a:endParaRPr>
          </a:p>
        </p:txBody>
      </p:sp>
      <p:sp>
        <p:nvSpPr>
          <p:cNvPr id="30" name="Rectangle 29">
            <a:extLst>
              <a:ext uri="{FF2B5EF4-FFF2-40B4-BE49-F238E27FC236}">
                <a16:creationId xmlns:a16="http://schemas.microsoft.com/office/drawing/2014/main" id="{79F0CEA1-5CD0-438A-B4D0-AC8126A4416C}"/>
              </a:ext>
            </a:extLst>
          </p:cNvPr>
          <p:cNvSpPr/>
          <p:nvPr/>
        </p:nvSpPr>
        <p:spPr>
          <a:xfrm>
            <a:off x="709780" y="3485631"/>
            <a:ext cx="3200400" cy="267699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	Bar();</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p:txBody>
      </p:sp>
      <p:sp>
        <p:nvSpPr>
          <p:cNvPr id="31" name="Rectangle 30">
            <a:extLst>
              <a:ext uri="{FF2B5EF4-FFF2-40B4-BE49-F238E27FC236}">
                <a16:creationId xmlns:a16="http://schemas.microsoft.com/office/drawing/2014/main" id="{6DC477F7-4B06-465E-BA9C-1A9AACC06030}"/>
              </a:ext>
              <a:ext uri="{C183D7F6-B498-43B3-948B-1728B52AA6E4}">
                <adec:decorative xmlns:adec="http://schemas.microsoft.com/office/drawing/2017/decorative" val="1"/>
              </a:ext>
            </a:extLst>
          </p:cNvPr>
          <p:cNvSpPr/>
          <p:nvPr/>
        </p:nvSpPr>
        <p:spPr>
          <a:xfrm>
            <a:off x="609600" y="3485631"/>
            <a:ext cx="100182" cy="267699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3" name="Rectangle 32">
            <a:extLst>
              <a:ext uri="{FF2B5EF4-FFF2-40B4-BE49-F238E27FC236}">
                <a16:creationId xmlns:a16="http://schemas.microsoft.com/office/drawing/2014/main" id="{2F6D0C58-3EE3-456D-8F77-73D63CC769A5}"/>
              </a:ext>
              <a:ext uri="{C183D7F6-B498-43B3-948B-1728B52AA6E4}">
                <adec:decorative xmlns:adec="http://schemas.microsoft.com/office/drawing/2017/decorative" val="1"/>
              </a:ext>
            </a:extLst>
          </p:cNvPr>
          <p:cNvSpPr/>
          <p:nvPr/>
        </p:nvSpPr>
        <p:spPr>
          <a:xfrm>
            <a:off x="609599" y="3015385"/>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B20D8DB-F69E-4277-8610-307A2EE0C6D6}"/>
              </a:ext>
            </a:extLst>
          </p:cNvPr>
          <p:cNvSpPr>
            <a:spLocks/>
          </p:cNvSpPr>
          <p:nvPr/>
        </p:nvSpPr>
        <p:spPr>
          <a:xfrm>
            <a:off x="4738483" y="160020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a:t>
            </a:r>
            <a:r>
              <a:rPr lang="en-US" dirty="0" err="1">
                <a:solidFill>
                  <a:schemeClr val="tx1"/>
                </a:solidFill>
                <a:latin typeface="+mj-lt"/>
              </a:rPr>
              <a:t>functions.h</a:t>
            </a:r>
            <a:endParaRPr lang="en-US" b="1" dirty="0">
              <a:solidFill>
                <a:schemeClr val="tx1"/>
              </a:solidFill>
              <a:latin typeface="+mj-lt"/>
            </a:endParaRPr>
          </a:p>
        </p:txBody>
      </p:sp>
      <p:sp>
        <p:nvSpPr>
          <p:cNvPr id="38" name="Rectangle 37">
            <a:extLst>
              <a:ext uri="{FF2B5EF4-FFF2-40B4-BE49-F238E27FC236}">
                <a16:creationId xmlns:a16="http://schemas.microsoft.com/office/drawing/2014/main" id="{6FB15EAE-A546-4D6F-B6AC-CDE149953924}"/>
              </a:ext>
            </a:extLst>
          </p:cNvPr>
          <p:cNvSpPr/>
          <p:nvPr/>
        </p:nvSpPr>
        <p:spPr>
          <a:xfrm>
            <a:off x="4738483" y="2070447"/>
            <a:ext cx="3108960" cy="794222"/>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Foo();</a:t>
            </a:r>
          </a:p>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Bar();</a:t>
            </a:r>
          </a:p>
        </p:txBody>
      </p:sp>
      <p:sp>
        <p:nvSpPr>
          <p:cNvPr id="39" name="Rectangle 38">
            <a:extLst>
              <a:ext uri="{FF2B5EF4-FFF2-40B4-BE49-F238E27FC236}">
                <a16:creationId xmlns:a16="http://schemas.microsoft.com/office/drawing/2014/main" id="{E330468A-87A6-4BB4-A3AE-0760B7BF53A8}"/>
              </a:ext>
              <a:ext uri="{C183D7F6-B498-43B3-948B-1728B52AA6E4}">
                <adec:decorative xmlns:adec="http://schemas.microsoft.com/office/drawing/2017/decorative" val="1"/>
              </a:ext>
            </a:extLst>
          </p:cNvPr>
          <p:cNvSpPr/>
          <p:nvPr/>
        </p:nvSpPr>
        <p:spPr>
          <a:xfrm>
            <a:off x="4638302" y="2070447"/>
            <a:ext cx="100182" cy="79422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1" name="Rectangle 40">
            <a:extLst>
              <a:ext uri="{FF2B5EF4-FFF2-40B4-BE49-F238E27FC236}">
                <a16:creationId xmlns:a16="http://schemas.microsoft.com/office/drawing/2014/main" id="{56F20938-F4F5-457D-82EA-39A7CA930E5F}"/>
              </a:ext>
              <a:ext uri="{C183D7F6-B498-43B3-948B-1728B52AA6E4}">
                <adec:decorative xmlns:adec="http://schemas.microsoft.com/office/drawing/2017/decorative" val="1"/>
              </a:ext>
            </a:extLst>
          </p:cNvPr>
          <p:cNvSpPr/>
          <p:nvPr/>
        </p:nvSpPr>
        <p:spPr>
          <a:xfrm>
            <a:off x="4638301" y="160020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DDD44ED8-20A1-404E-94A4-CB0499ACD3F6}"/>
              </a:ext>
            </a:extLst>
          </p:cNvPr>
          <p:cNvSpPr>
            <a:spLocks/>
          </p:cNvSpPr>
          <p:nvPr/>
        </p:nvSpPr>
        <p:spPr>
          <a:xfrm>
            <a:off x="8501508"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otherFile2.cpp</a:t>
            </a:r>
            <a:endParaRPr lang="en-US" b="1" dirty="0">
              <a:solidFill>
                <a:schemeClr val="tx1"/>
              </a:solidFill>
              <a:latin typeface="+mj-lt"/>
            </a:endParaRPr>
          </a:p>
        </p:txBody>
      </p:sp>
      <p:sp>
        <p:nvSpPr>
          <p:cNvPr id="42" name="Rectangle 41">
            <a:extLst>
              <a:ext uri="{FF2B5EF4-FFF2-40B4-BE49-F238E27FC236}">
                <a16:creationId xmlns:a16="http://schemas.microsoft.com/office/drawing/2014/main" id="{D0C4538C-D9B1-4774-ADA5-A8EB094BEE4D}"/>
              </a:ext>
            </a:extLst>
          </p:cNvPr>
          <p:cNvSpPr>
            <a:spLocks/>
          </p:cNvSpPr>
          <p:nvPr/>
        </p:nvSpPr>
        <p:spPr>
          <a:xfrm>
            <a:off x="8501508"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SomeExample</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Bar();</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43" name="Rectangle 42">
            <a:extLst>
              <a:ext uri="{FF2B5EF4-FFF2-40B4-BE49-F238E27FC236}">
                <a16:creationId xmlns:a16="http://schemas.microsoft.com/office/drawing/2014/main" id="{0A2AB15F-726E-4EB7-A0C1-D01CBF6E4A91}"/>
              </a:ext>
              <a:ext uri="{C183D7F6-B498-43B3-948B-1728B52AA6E4}">
                <adec:decorative xmlns:adec="http://schemas.microsoft.com/office/drawing/2017/decorative" val="1"/>
              </a:ext>
            </a:extLst>
          </p:cNvPr>
          <p:cNvSpPr>
            <a:spLocks/>
          </p:cNvSpPr>
          <p:nvPr/>
        </p:nvSpPr>
        <p:spPr>
          <a:xfrm>
            <a:off x="8401328"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9" name="Rectangle 48">
            <a:extLst>
              <a:ext uri="{FF2B5EF4-FFF2-40B4-BE49-F238E27FC236}">
                <a16:creationId xmlns:a16="http://schemas.microsoft.com/office/drawing/2014/main" id="{A9D007B5-445C-4D8C-AD63-D84F1BD56767}"/>
              </a:ext>
              <a:ext uri="{C183D7F6-B498-43B3-948B-1728B52AA6E4}">
                <adec:decorative xmlns:adec="http://schemas.microsoft.com/office/drawing/2017/decorative" val="1"/>
              </a:ext>
            </a:extLst>
          </p:cNvPr>
          <p:cNvSpPr/>
          <p:nvPr/>
        </p:nvSpPr>
        <p:spPr>
          <a:xfrm>
            <a:off x="8401327"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5C1A776-8481-40F0-B199-C674510514F6}"/>
              </a:ext>
              <a:ext uri="{C183D7F6-B498-43B3-948B-1728B52AA6E4}">
                <adec:decorative xmlns:adec="http://schemas.microsoft.com/office/drawing/2017/decorative" val="1"/>
              </a:ext>
            </a:extLst>
          </p:cNvPr>
          <p:cNvSpPr/>
          <p:nvPr/>
        </p:nvSpPr>
        <p:spPr>
          <a:xfrm>
            <a:off x="4570435" y="1539240"/>
            <a:ext cx="3337560" cy="1427408"/>
          </a:xfrm>
          <a:prstGeom prst="rect">
            <a:avLst/>
          </a:prstGeom>
          <a:noFill/>
          <a:ln w="1905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1" name="Connector: Elbow 50">
            <a:extLst>
              <a:ext uri="{FF2B5EF4-FFF2-40B4-BE49-F238E27FC236}">
                <a16:creationId xmlns:a16="http://schemas.microsoft.com/office/drawing/2014/main" id="{C337355F-32D5-4DF9-AC75-0E24FB1CC12E}"/>
              </a:ext>
              <a:ext uri="{C183D7F6-B498-43B3-948B-1728B52AA6E4}">
                <adec:decorative xmlns:adec="http://schemas.microsoft.com/office/drawing/2017/decorative" val="1"/>
              </a:ext>
            </a:extLst>
          </p:cNvPr>
          <p:cNvCxnSpPr>
            <a:cxnSpLocks/>
            <a:stCxn id="50" idx="3"/>
            <a:endCxn id="52" idx="1"/>
          </p:cNvCxnSpPr>
          <p:nvPr/>
        </p:nvCxnSpPr>
        <p:spPr>
          <a:xfrm>
            <a:off x="7907995" y="2252944"/>
            <a:ext cx="675311" cy="2176126"/>
          </a:xfrm>
          <a:prstGeom prst="bentConnector3">
            <a:avLst>
              <a:gd name="adj1" fmla="val 50000"/>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BB91A2AA-090D-4535-A319-40C459F8EB45}"/>
              </a:ext>
              <a:ext uri="{C183D7F6-B498-43B3-948B-1728B52AA6E4}">
                <adec:decorative xmlns:adec="http://schemas.microsoft.com/office/drawing/2017/decorative" val="1"/>
              </a:ext>
            </a:extLst>
          </p:cNvPr>
          <p:cNvSpPr/>
          <p:nvPr/>
        </p:nvSpPr>
        <p:spPr>
          <a:xfrm>
            <a:off x="8583306" y="4205117"/>
            <a:ext cx="2913369" cy="447905"/>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98F697C8-7D44-4DF8-9A51-C638E441F446}"/>
              </a:ext>
            </a:extLst>
          </p:cNvPr>
          <p:cNvSpPr>
            <a:spLocks/>
          </p:cNvSpPr>
          <p:nvPr/>
        </p:nvSpPr>
        <p:spPr>
          <a:xfrm>
            <a:off x="4738483"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otherFile1.cpp</a:t>
            </a:r>
            <a:endParaRPr lang="en-US" b="1" dirty="0">
              <a:solidFill>
                <a:schemeClr val="tx1"/>
              </a:solidFill>
              <a:latin typeface="+mj-lt"/>
            </a:endParaRPr>
          </a:p>
        </p:txBody>
      </p:sp>
      <p:sp>
        <p:nvSpPr>
          <p:cNvPr id="54" name="Rectangle 53">
            <a:extLst>
              <a:ext uri="{FF2B5EF4-FFF2-40B4-BE49-F238E27FC236}">
                <a16:creationId xmlns:a16="http://schemas.microsoft.com/office/drawing/2014/main" id="{01F3996F-BCBB-441D-BA8F-F4EDF7DFE133}"/>
              </a:ext>
            </a:extLst>
          </p:cNvPr>
          <p:cNvSpPr/>
          <p:nvPr/>
        </p:nvSpPr>
        <p:spPr>
          <a:xfrm>
            <a:off x="4738483"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SomeExample</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Bar();</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56" name="Rectangle 55">
            <a:extLst>
              <a:ext uri="{FF2B5EF4-FFF2-40B4-BE49-F238E27FC236}">
                <a16:creationId xmlns:a16="http://schemas.microsoft.com/office/drawing/2014/main" id="{E78F15FC-6DBF-4222-8D09-9967970513CC}"/>
              </a:ext>
              <a:ext uri="{C183D7F6-B498-43B3-948B-1728B52AA6E4}">
                <adec:decorative xmlns:adec="http://schemas.microsoft.com/office/drawing/2017/decorative" val="1"/>
              </a:ext>
            </a:extLst>
          </p:cNvPr>
          <p:cNvSpPr/>
          <p:nvPr/>
        </p:nvSpPr>
        <p:spPr>
          <a:xfrm>
            <a:off x="4638303"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62" name="Rectangle 61">
            <a:extLst>
              <a:ext uri="{FF2B5EF4-FFF2-40B4-BE49-F238E27FC236}">
                <a16:creationId xmlns:a16="http://schemas.microsoft.com/office/drawing/2014/main" id="{BDD398BF-6DE0-42EA-8271-EB3DFB526D51}"/>
              </a:ext>
              <a:ext uri="{C183D7F6-B498-43B3-948B-1728B52AA6E4}">
                <adec:decorative xmlns:adec="http://schemas.microsoft.com/office/drawing/2017/decorative" val="1"/>
              </a:ext>
            </a:extLst>
          </p:cNvPr>
          <p:cNvSpPr/>
          <p:nvPr/>
        </p:nvSpPr>
        <p:spPr>
          <a:xfrm>
            <a:off x="4638302"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3" name="Connector: Elbow 62">
            <a:extLst>
              <a:ext uri="{FF2B5EF4-FFF2-40B4-BE49-F238E27FC236}">
                <a16:creationId xmlns:a16="http://schemas.microsoft.com/office/drawing/2014/main" id="{2F11ED2C-FA65-492F-B057-045735B9571A}"/>
              </a:ext>
              <a:ext uri="{C183D7F6-B498-43B3-948B-1728B52AA6E4}">
                <adec:decorative xmlns:adec="http://schemas.microsoft.com/office/drawing/2017/decorative" val="1"/>
              </a:ext>
            </a:extLst>
          </p:cNvPr>
          <p:cNvCxnSpPr>
            <a:cxnSpLocks/>
            <a:stCxn id="50" idx="2"/>
            <a:endCxn id="69" idx="1"/>
          </p:cNvCxnSpPr>
          <p:nvPr/>
        </p:nvCxnSpPr>
        <p:spPr>
          <a:xfrm rot="5400000">
            <a:off x="4804906" y="2994761"/>
            <a:ext cx="1462422" cy="1406197"/>
          </a:xfrm>
          <a:prstGeom prst="bentConnector4">
            <a:avLst>
              <a:gd name="adj1" fmla="val 31426"/>
              <a:gd name="adj2" fmla="val 128643"/>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69" name="Rectangle 68">
            <a:extLst>
              <a:ext uri="{FF2B5EF4-FFF2-40B4-BE49-F238E27FC236}">
                <a16:creationId xmlns:a16="http://schemas.microsoft.com/office/drawing/2014/main" id="{3340A893-7289-43B0-801D-D49E669AF116}"/>
              </a:ext>
              <a:ext uri="{C183D7F6-B498-43B3-948B-1728B52AA6E4}">
                <adec:decorative xmlns:adec="http://schemas.microsoft.com/office/drawing/2017/decorative" val="1"/>
              </a:ext>
            </a:extLst>
          </p:cNvPr>
          <p:cNvSpPr/>
          <p:nvPr/>
        </p:nvSpPr>
        <p:spPr>
          <a:xfrm>
            <a:off x="4833018" y="4205117"/>
            <a:ext cx="2913369" cy="447905"/>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911714761"/>
      </p:ext>
    </p:extLst>
  </p:cSld>
  <p:clrMapOvr>
    <a:masterClrMapping/>
  </p:clrMapOvr>
  <p:transition spd="slow">
    <p:fade/>
  </p:transition>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Getting Code With </a:t>
            </a:r>
            <a:r>
              <a:rPr lang="en-US" dirty="0">
                <a:solidFill>
                  <a:schemeClr val="bg1"/>
                </a:solidFill>
                <a:latin typeface="Consolas" panose="020B0609020204030204" pitchFamily="49" charset="0"/>
              </a:rPr>
              <a:t>#include</a:t>
            </a:r>
            <a:endParaRPr lang="en-US" dirty="0">
              <a:solidFill>
                <a:schemeClr val="bg1"/>
              </a:solidFill>
            </a:endParaRPr>
          </a:p>
        </p:txBody>
      </p:sp>
      <p:sp>
        <p:nvSpPr>
          <p:cNvPr id="32" name="Rectangle 31">
            <a:extLst>
              <a:ext uri="{FF2B5EF4-FFF2-40B4-BE49-F238E27FC236}">
                <a16:creationId xmlns:a16="http://schemas.microsoft.com/office/drawing/2014/main" id="{B52E2604-1C88-496D-86B6-06D4C999D887}"/>
              </a:ext>
            </a:extLst>
          </p:cNvPr>
          <p:cNvSpPr>
            <a:spLocks/>
          </p:cNvSpPr>
          <p:nvPr/>
        </p:nvSpPr>
        <p:spPr>
          <a:xfrm>
            <a:off x="709780" y="3015385"/>
            <a:ext cx="320040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program.cpp</a:t>
            </a:r>
            <a:endParaRPr lang="en-US" b="1" dirty="0">
              <a:solidFill>
                <a:schemeClr val="tx1"/>
              </a:solidFill>
              <a:latin typeface="+mj-lt"/>
            </a:endParaRPr>
          </a:p>
        </p:txBody>
      </p:sp>
      <p:sp>
        <p:nvSpPr>
          <p:cNvPr id="30" name="Rectangle 29">
            <a:extLst>
              <a:ext uri="{FF2B5EF4-FFF2-40B4-BE49-F238E27FC236}">
                <a16:creationId xmlns:a16="http://schemas.microsoft.com/office/drawing/2014/main" id="{79F0CEA1-5CD0-438A-B4D0-AC8126A4416C}"/>
              </a:ext>
            </a:extLst>
          </p:cNvPr>
          <p:cNvSpPr/>
          <p:nvPr/>
        </p:nvSpPr>
        <p:spPr>
          <a:xfrm>
            <a:off x="709780" y="3485631"/>
            <a:ext cx="3200400" cy="267699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	Bar();</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p:txBody>
      </p:sp>
      <p:sp>
        <p:nvSpPr>
          <p:cNvPr id="31" name="Rectangle 30">
            <a:extLst>
              <a:ext uri="{FF2B5EF4-FFF2-40B4-BE49-F238E27FC236}">
                <a16:creationId xmlns:a16="http://schemas.microsoft.com/office/drawing/2014/main" id="{6DC477F7-4B06-465E-BA9C-1A9AACC06030}"/>
              </a:ext>
              <a:ext uri="{C183D7F6-B498-43B3-948B-1728B52AA6E4}">
                <adec:decorative xmlns:adec="http://schemas.microsoft.com/office/drawing/2017/decorative" val="1"/>
              </a:ext>
            </a:extLst>
          </p:cNvPr>
          <p:cNvSpPr/>
          <p:nvPr/>
        </p:nvSpPr>
        <p:spPr>
          <a:xfrm>
            <a:off x="609600" y="3485631"/>
            <a:ext cx="100182" cy="267699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3" name="Rectangle 32">
            <a:extLst>
              <a:ext uri="{FF2B5EF4-FFF2-40B4-BE49-F238E27FC236}">
                <a16:creationId xmlns:a16="http://schemas.microsoft.com/office/drawing/2014/main" id="{2F6D0C58-3EE3-456D-8F77-73D63CC769A5}"/>
              </a:ext>
              <a:ext uri="{C183D7F6-B498-43B3-948B-1728B52AA6E4}">
                <adec:decorative xmlns:adec="http://schemas.microsoft.com/office/drawing/2017/decorative" val="1"/>
              </a:ext>
            </a:extLst>
          </p:cNvPr>
          <p:cNvSpPr/>
          <p:nvPr/>
        </p:nvSpPr>
        <p:spPr>
          <a:xfrm>
            <a:off x="609599" y="3015385"/>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5B20D8DB-F69E-4277-8610-307A2EE0C6D6}"/>
              </a:ext>
            </a:extLst>
          </p:cNvPr>
          <p:cNvSpPr>
            <a:spLocks/>
          </p:cNvSpPr>
          <p:nvPr/>
        </p:nvSpPr>
        <p:spPr>
          <a:xfrm>
            <a:off x="4738483" y="160020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a:t>
            </a:r>
            <a:r>
              <a:rPr lang="en-US" dirty="0" err="1">
                <a:solidFill>
                  <a:schemeClr val="tx1"/>
                </a:solidFill>
                <a:latin typeface="+mj-lt"/>
              </a:rPr>
              <a:t>functions.h</a:t>
            </a:r>
            <a:endParaRPr lang="en-US" b="1" dirty="0">
              <a:solidFill>
                <a:schemeClr val="tx1"/>
              </a:solidFill>
              <a:latin typeface="+mj-lt"/>
            </a:endParaRPr>
          </a:p>
        </p:txBody>
      </p:sp>
      <p:sp>
        <p:nvSpPr>
          <p:cNvPr id="38" name="Rectangle 37">
            <a:extLst>
              <a:ext uri="{FF2B5EF4-FFF2-40B4-BE49-F238E27FC236}">
                <a16:creationId xmlns:a16="http://schemas.microsoft.com/office/drawing/2014/main" id="{6FB15EAE-A546-4D6F-B6AC-CDE149953924}"/>
              </a:ext>
            </a:extLst>
          </p:cNvPr>
          <p:cNvSpPr/>
          <p:nvPr/>
        </p:nvSpPr>
        <p:spPr>
          <a:xfrm>
            <a:off x="4738483" y="2070447"/>
            <a:ext cx="3108960" cy="794222"/>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Foo();</a:t>
            </a:r>
          </a:p>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Bar();</a:t>
            </a:r>
          </a:p>
        </p:txBody>
      </p:sp>
      <p:sp>
        <p:nvSpPr>
          <p:cNvPr id="39" name="Rectangle 38">
            <a:extLst>
              <a:ext uri="{FF2B5EF4-FFF2-40B4-BE49-F238E27FC236}">
                <a16:creationId xmlns:a16="http://schemas.microsoft.com/office/drawing/2014/main" id="{E330468A-87A6-4BB4-A3AE-0760B7BF53A8}"/>
              </a:ext>
              <a:ext uri="{C183D7F6-B498-43B3-948B-1728B52AA6E4}">
                <adec:decorative xmlns:adec="http://schemas.microsoft.com/office/drawing/2017/decorative" val="1"/>
              </a:ext>
            </a:extLst>
          </p:cNvPr>
          <p:cNvSpPr/>
          <p:nvPr/>
        </p:nvSpPr>
        <p:spPr>
          <a:xfrm>
            <a:off x="4638302" y="2070447"/>
            <a:ext cx="100182" cy="79422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1" name="Rectangle 40">
            <a:extLst>
              <a:ext uri="{FF2B5EF4-FFF2-40B4-BE49-F238E27FC236}">
                <a16:creationId xmlns:a16="http://schemas.microsoft.com/office/drawing/2014/main" id="{56F20938-F4F5-457D-82EA-39A7CA930E5F}"/>
              </a:ext>
              <a:ext uri="{C183D7F6-B498-43B3-948B-1728B52AA6E4}">
                <adec:decorative xmlns:adec="http://schemas.microsoft.com/office/drawing/2017/decorative" val="1"/>
              </a:ext>
            </a:extLst>
          </p:cNvPr>
          <p:cNvSpPr/>
          <p:nvPr/>
        </p:nvSpPr>
        <p:spPr>
          <a:xfrm>
            <a:off x="4638301" y="160020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DDD44ED8-20A1-404E-94A4-CB0499ACD3F6}"/>
              </a:ext>
            </a:extLst>
          </p:cNvPr>
          <p:cNvSpPr>
            <a:spLocks/>
          </p:cNvSpPr>
          <p:nvPr/>
        </p:nvSpPr>
        <p:spPr>
          <a:xfrm>
            <a:off x="8501508"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otherFile2.cpp</a:t>
            </a:r>
            <a:endParaRPr lang="en-US" b="1" dirty="0">
              <a:solidFill>
                <a:schemeClr val="tx1"/>
              </a:solidFill>
              <a:latin typeface="+mj-lt"/>
            </a:endParaRPr>
          </a:p>
        </p:txBody>
      </p:sp>
      <p:sp>
        <p:nvSpPr>
          <p:cNvPr id="42" name="Rectangle 41">
            <a:extLst>
              <a:ext uri="{FF2B5EF4-FFF2-40B4-BE49-F238E27FC236}">
                <a16:creationId xmlns:a16="http://schemas.microsoft.com/office/drawing/2014/main" id="{D0C4538C-D9B1-4774-ADA5-A8EB094BEE4D}"/>
              </a:ext>
            </a:extLst>
          </p:cNvPr>
          <p:cNvSpPr>
            <a:spLocks/>
          </p:cNvSpPr>
          <p:nvPr/>
        </p:nvSpPr>
        <p:spPr>
          <a:xfrm>
            <a:off x="8501508"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functions.h</a:t>
            </a:r>
            <a:r>
              <a:rPr lang="en-US" dirty="0">
                <a:solidFill>
                  <a:srgbClr val="A31515"/>
                </a:solidFill>
                <a:latin typeface="Consolas" panose="020B0609020204030204" pitchFamily="49" charset="0"/>
              </a:rPr>
              <a:t>"</a:t>
            </a:r>
            <a:endParaRPr lang="en-US" dirty="0">
              <a:solidFill>
                <a:sysClr val="windowText" lastClr="000000"/>
              </a:solidFill>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SomeExample</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Bar();</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43" name="Rectangle 42">
            <a:extLst>
              <a:ext uri="{FF2B5EF4-FFF2-40B4-BE49-F238E27FC236}">
                <a16:creationId xmlns:a16="http://schemas.microsoft.com/office/drawing/2014/main" id="{0A2AB15F-726E-4EB7-A0C1-D01CBF6E4A91}"/>
              </a:ext>
              <a:ext uri="{C183D7F6-B498-43B3-948B-1728B52AA6E4}">
                <adec:decorative xmlns:adec="http://schemas.microsoft.com/office/drawing/2017/decorative" val="1"/>
              </a:ext>
            </a:extLst>
          </p:cNvPr>
          <p:cNvSpPr>
            <a:spLocks/>
          </p:cNvSpPr>
          <p:nvPr/>
        </p:nvSpPr>
        <p:spPr>
          <a:xfrm>
            <a:off x="8401328"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9" name="Rectangle 48">
            <a:extLst>
              <a:ext uri="{FF2B5EF4-FFF2-40B4-BE49-F238E27FC236}">
                <a16:creationId xmlns:a16="http://schemas.microsoft.com/office/drawing/2014/main" id="{A9D007B5-445C-4D8C-AD63-D84F1BD56767}"/>
              </a:ext>
              <a:ext uri="{C183D7F6-B498-43B3-948B-1728B52AA6E4}">
                <adec:decorative xmlns:adec="http://schemas.microsoft.com/office/drawing/2017/decorative" val="1"/>
              </a:ext>
            </a:extLst>
          </p:cNvPr>
          <p:cNvSpPr/>
          <p:nvPr/>
        </p:nvSpPr>
        <p:spPr>
          <a:xfrm>
            <a:off x="8401327"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5C1A776-8481-40F0-B199-C674510514F6}"/>
              </a:ext>
              <a:ext uri="{C183D7F6-B498-43B3-948B-1728B52AA6E4}">
                <adec:decorative xmlns:adec="http://schemas.microsoft.com/office/drawing/2017/decorative" val="1"/>
              </a:ext>
            </a:extLst>
          </p:cNvPr>
          <p:cNvSpPr/>
          <p:nvPr/>
        </p:nvSpPr>
        <p:spPr>
          <a:xfrm>
            <a:off x="4570435" y="1539240"/>
            <a:ext cx="3337560" cy="1427408"/>
          </a:xfrm>
          <a:prstGeom prst="rect">
            <a:avLst/>
          </a:prstGeom>
          <a:noFill/>
          <a:ln w="19050">
            <a:solidFill>
              <a:schemeClr val="accent3">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51" name="Connector: Elbow 50">
            <a:extLst>
              <a:ext uri="{FF2B5EF4-FFF2-40B4-BE49-F238E27FC236}">
                <a16:creationId xmlns:a16="http://schemas.microsoft.com/office/drawing/2014/main" id="{C337355F-32D5-4DF9-AC75-0E24FB1CC12E}"/>
              </a:ext>
              <a:ext uri="{C183D7F6-B498-43B3-948B-1728B52AA6E4}">
                <adec:decorative xmlns:adec="http://schemas.microsoft.com/office/drawing/2017/decorative" val="1"/>
              </a:ext>
            </a:extLst>
          </p:cNvPr>
          <p:cNvCxnSpPr>
            <a:cxnSpLocks/>
            <a:stCxn id="50" idx="3"/>
            <a:endCxn id="52" idx="1"/>
          </p:cNvCxnSpPr>
          <p:nvPr/>
        </p:nvCxnSpPr>
        <p:spPr>
          <a:xfrm>
            <a:off x="7907995" y="2252944"/>
            <a:ext cx="675311" cy="2176126"/>
          </a:xfrm>
          <a:prstGeom prst="bentConnector3">
            <a:avLst>
              <a:gd name="adj1" fmla="val 50000"/>
            </a:avLst>
          </a:prstGeom>
          <a:ln w="19050">
            <a:solidFill>
              <a:schemeClr val="accent3">
                <a:lumMod val="20000"/>
                <a:lumOff val="80000"/>
              </a:schemeClr>
            </a:solidFill>
          </a:ln>
        </p:spPr>
        <p:style>
          <a:lnRef idx="1">
            <a:schemeClr val="accent1"/>
          </a:lnRef>
          <a:fillRef idx="0">
            <a:schemeClr val="accent1"/>
          </a:fillRef>
          <a:effectRef idx="0">
            <a:schemeClr val="accent1"/>
          </a:effectRef>
          <a:fontRef idx="minor">
            <a:schemeClr val="tx1"/>
          </a:fontRef>
        </p:style>
      </p:cxnSp>
      <p:sp>
        <p:nvSpPr>
          <p:cNvPr id="52" name="Rectangle 51">
            <a:extLst>
              <a:ext uri="{FF2B5EF4-FFF2-40B4-BE49-F238E27FC236}">
                <a16:creationId xmlns:a16="http://schemas.microsoft.com/office/drawing/2014/main" id="{BB91A2AA-090D-4535-A319-40C459F8EB45}"/>
              </a:ext>
              <a:ext uri="{C183D7F6-B498-43B3-948B-1728B52AA6E4}">
                <adec:decorative xmlns:adec="http://schemas.microsoft.com/office/drawing/2017/decorative" val="1"/>
              </a:ext>
            </a:extLst>
          </p:cNvPr>
          <p:cNvSpPr/>
          <p:nvPr/>
        </p:nvSpPr>
        <p:spPr>
          <a:xfrm>
            <a:off x="8583306" y="4205117"/>
            <a:ext cx="2913369" cy="447905"/>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
        <p:nvSpPr>
          <p:cNvPr id="57" name="Rectangle 56">
            <a:extLst>
              <a:ext uri="{FF2B5EF4-FFF2-40B4-BE49-F238E27FC236}">
                <a16:creationId xmlns:a16="http://schemas.microsoft.com/office/drawing/2014/main" id="{98F697C8-7D44-4DF8-9A51-C638E441F446}"/>
              </a:ext>
            </a:extLst>
          </p:cNvPr>
          <p:cNvSpPr>
            <a:spLocks/>
          </p:cNvSpPr>
          <p:nvPr/>
        </p:nvSpPr>
        <p:spPr>
          <a:xfrm>
            <a:off x="4738483"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otherFile1.cpp</a:t>
            </a:r>
            <a:endParaRPr lang="en-US" b="1" dirty="0">
              <a:solidFill>
                <a:schemeClr val="tx1"/>
              </a:solidFill>
              <a:latin typeface="+mj-lt"/>
            </a:endParaRPr>
          </a:p>
        </p:txBody>
      </p:sp>
      <p:sp>
        <p:nvSpPr>
          <p:cNvPr id="54" name="Rectangle 53">
            <a:extLst>
              <a:ext uri="{FF2B5EF4-FFF2-40B4-BE49-F238E27FC236}">
                <a16:creationId xmlns:a16="http://schemas.microsoft.com/office/drawing/2014/main" id="{01F3996F-BCBB-441D-BA8F-F4EDF7DFE133}"/>
              </a:ext>
            </a:extLst>
          </p:cNvPr>
          <p:cNvSpPr/>
          <p:nvPr/>
        </p:nvSpPr>
        <p:spPr>
          <a:xfrm>
            <a:off x="4738483"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SomeFunction</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Foo();</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56" name="Rectangle 55">
            <a:extLst>
              <a:ext uri="{FF2B5EF4-FFF2-40B4-BE49-F238E27FC236}">
                <a16:creationId xmlns:a16="http://schemas.microsoft.com/office/drawing/2014/main" id="{E78F15FC-6DBF-4222-8D09-9967970513CC}"/>
              </a:ext>
              <a:ext uri="{C183D7F6-B498-43B3-948B-1728B52AA6E4}">
                <adec:decorative xmlns:adec="http://schemas.microsoft.com/office/drawing/2017/decorative" val="1"/>
              </a:ext>
            </a:extLst>
          </p:cNvPr>
          <p:cNvSpPr/>
          <p:nvPr/>
        </p:nvSpPr>
        <p:spPr>
          <a:xfrm>
            <a:off x="4638303"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62" name="Rectangle 61">
            <a:extLst>
              <a:ext uri="{FF2B5EF4-FFF2-40B4-BE49-F238E27FC236}">
                <a16:creationId xmlns:a16="http://schemas.microsoft.com/office/drawing/2014/main" id="{BDD398BF-6DE0-42EA-8271-EB3DFB526D51}"/>
              </a:ext>
              <a:ext uri="{C183D7F6-B498-43B3-948B-1728B52AA6E4}">
                <adec:decorative xmlns:adec="http://schemas.microsoft.com/office/drawing/2017/decorative" val="1"/>
              </a:ext>
            </a:extLst>
          </p:cNvPr>
          <p:cNvSpPr/>
          <p:nvPr/>
        </p:nvSpPr>
        <p:spPr>
          <a:xfrm>
            <a:off x="4638302"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791345705"/>
      </p:ext>
    </p:extLst>
  </p:cSld>
  <p:clrMapOvr>
    <a:masterClrMapping/>
  </p:clrMapOvr>
  <p:transition spd="slow">
    <p:fade/>
  </p:transition>
</p:sld>
</file>

<file path=ppt/slides/slide2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Getting Code With </a:t>
            </a:r>
            <a:r>
              <a:rPr lang="en-US" dirty="0">
                <a:solidFill>
                  <a:schemeClr val="bg1"/>
                </a:solidFill>
                <a:latin typeface="Consolas" panose="020B0609020204030204" pitchFamily="49" charset="0"/>
              </a:rPr>
              <a:t>#include</a:t>
            </a:r>
            <a:endParaRPr lang="en-US" dirty="0">
              <a:solidFill>
                <a:schemeClr val="bg1"/>
              </a:solidFill>
            </a:endParaRPr>
          </a:p>
        </p:txBody>
      </p:sp>
      <p:sp>
        <p:nvSpPr>
          <p:cNvPr id="30" name="Rectangle 29">
            <a:extLst>
              <a:ext uri="{FF2B5EF4-FFF2-40B4-BE49-F238E27FC236}">
                <a16:creationId xmlns:a16="http://schemas.microsoft.com/office/drawing/2014/main" id="{79F0CEA1-5CD0-438A-B4D0-AC8126A4416C}"/>
              </a:ext>
            </a:extLst>
          </p:cNvPr>
          <p:cNvSpPr/>
          <p:nvPr/>
        </p:nvSpPr>
        <p:spPr>
          <a:xfrm>
            <a:off x="709780" y="3485631"/>
            <a:ext cx="3200400" cy="267699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	Bar();</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p:txBody>
      </p:sp>
      <p:sp>
        <p:nvSpPr>
          <p:cNvPr id="31" name="Rectangle 30">
            <a:extLst>
              <a:ext uri="{FF2B5EF4-FFF2-40B4-BE49-F238E27FC236}">
                <a16:creationId xmlns:a16="http://schemas.microsoft.com/office/drawing/2014/main" id="{6DC477F7-4B06-465E-BA9C-1A9AACC06030}"/>
              </a:ext>
              <a:ext uri="{C183D7F6-B498-43B3-948B-1728B52AA6E4}">
                <adec:decorative xmlns:adec="http://schemas.microsoft.com/office/drawing/2017/decorative" val="1"/>
              </a:ext>
            </a:extLst>
          </p:cNvPr>
          <p:cNvSpPr/>
          <p:nvPr/>
        </p:nvSpPr>
        <p:spPr>
          <a:xfrm>
            <a:off x="609600" y="3485631"/>
            <a:ext cx="100182" cy="267699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2" name="Rectangle 31">
            <a:extLst>
              <a:ext uri="{FF2B5EF4-FFF2-40B4-BE49-F238E27FC236}">
                <a16:creationId xmlns:a16="http://schemas.microsoft.com/office/drawing/2014/main" id="{B52E2604-1C88-496D-86B6-06D4C999D887}"/>
              </a:ext>
            </a:extLst>
          </p:cNvPr>
          <p:cNvSpPr>
            <a:spLocks/>
          </p:cNvSpPr>
          <p:nvPr/>
        </p:nvSpPr>
        <p:spPr>
          <a:xfrm>
            <a:off x="709780" y="3015385"/>
            <a:ext cx="320040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program.cpp</a:t>
            </a:r>
            <a:endParaRPr lang="en-US" b="1" dirty="0">
              <a:solidFill>
                <a:schemeClr val="tx1"/>
              </a:solidFill>
              <a:latin typeface="+mj-lt"/>
            </a:endParaRPr>
          </a:p>
        </p:txBody>
      </p:sp>
      <p:sp>
        <p:nvSpPr>
          <p:cNvPr id="33" name="Rectangle 32">
            <a:extLst>
              <a:ext uri="{FF2B5EF4-FFF2-40B4-BE49-F238E27FC236}">
                <a16:creationId xmlns:a16="http://schemas.microsoft.com/office/drawing/2014/main" id="{2F6D0C58-3EE3-456D-8F77-73D63CC769A5}"/>
              </a:ext>
              <a:ext uri="{C183D7F6-B498-43B3-948B-1728B52AA6E4}">
                <adec:decorative xmlns:adec="http://schemas.microsoft.com/office/drawing/2017/decorative" val="1"/>
              </a:ext>
            </a:extLst>
          </p:cNvPr>
          <p:cNvSpPr/>
          <p:nvPr/>
        </p:nvSpPr>
        <p:spPr>
          <a:xfrm>
            <a:off x="609599" y="3015385"/>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1F4E27B-E555-4B87-B22F-FD9973FB0C4F}"/>
              </a:ext>
            </a:extLst>
          </p:cNvPr>
          <p:cNvSpPr/>
          <p:nvPr/>
        </p:nvSpPr>
        <p:spPr>
          <a:xfrm>
            <a:off x="4738483"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SomeFunction</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Foo();</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59" name="Rectangle 58">
            <a:extLst>
              <a:ext uri="{FF2B5EF4-FFF2-40B4-BE49-F238E27FC236}">
                <a16:creationId xmlns:a16="http://schemas.microsoft.com/office/drawing/2014/main" id="{754F3167-EB2E-4498-98D5-155BE7D54658}"/>
              </a:ext>
              <a:ext uri="{C183D7F6-B498-43B3-948B-1728B52AA6E4}">
                <adec:decorative xmlns:adec="http://schemas.microsoft.com/office/drawing/2017/decorative" val="1"/>
              </a:ext>
            </a:extLst>
          </p:cNvPr>
          <p:cNvSpPr/>
          <p:nvPr/>
        </p:nvSpPr>
        <p:spPr>
          <a:xfrm>
            <a:off x="4638303"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60" name="Rectangle 59">
            <a:extLst>
              <a:ext uri="{FF2B5EF4-FFF2-40B4-BE49-F238E27FC236}">
                <a16:creationId xmlns:a16="http://schemas.microsoft.com/office/drawing/2014/main" id="{07A8AED1-1961-4596-9661-B5D0F8015D79}"/>
              </a:ext>
            </a:extLst>
          </p:cNvPr>
          <p:cNvSpPr>
            <a:spLocks/>
          </p:cNvSpPr>
          <p:nvPr/>
        </p:nvSpPr>
        <p:spPr>
          <a:xfrm>
            <a:off x="4738483"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otherFile1.cpp</a:t>
            </a:r>
            <a:endParaRPr lang="en-US" b="1" dirty="0">
              <a:solidFill>
                <a:schemeClr val="tx1"/>
              </a:solidFill>
              <a:latin typeface="+mj-lt"/>
            </a:endParaRPr>
          </a:p>
        </p:txBody>
      </p:sp>
      <p:sp>
        <p:nvSpPr>
          <p:cNvPr id="61" name="Rectangle 60">
            <a:extLst>
              <a:ext uri="{FF2B5EF4-FFF2-40B4-BE49-F238E27FC236}">
                <a16:creationId xmlns:a16="http://schemas.microsoft.com/office/drawing/2014/main" id="{E84D65AF-B2B1-412F-8599-9403E59F653C}"/>
              </a:ext>
              <a:ext uri="{C183D7F6-B498-43B3-948B-1728B52AA6E4}">
                <adec:decorative xmlns:adec="http://schemas.microsoft.com/office/drawing/2017/decorative" val="1"/>
              </a:ext>
            </a:extLst>
          </p:cNvPr>
          <p:cNvSpPr/>
          <p:nvPr/>
        </p:nvSpPr>
        <p:spPr>
          <a:xfrm>
            <a:off x="4638302"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A2299ADC-3B84-4569-92FC-F6043776DC74}"/>
              </a:ext>
            </a:extLst>
          </p:cNvPr>
          <p:cNvSpPr/>
          <p:nvPr/>
        </p:nvSpPr>
        <p:spPr>
          <a:xfrm>
            <a:off x="4738483" y="2070447"/>
            <a:ext cx="3108960" cy="794222"/>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Foo();</a:t>
            </a:r>
          </a:p>
          <a:p>
            <a:r>
              <a:rPr lang="en-US" dirty="0">
                <a:solidFill>
                  <a:srgbClr val="0000FF"/>
                </a:solidFill>
                <a:latin typeface="Consolas" panose="020B0609020204030204" pitchFamily="49" charset="0"/>
              </a:rPr>
              <a:t>void</a:t>
            </a:r>
            <a:r>
              <a:rPr lang="en-US" dirty="0">
                <a:latin typeface="Consolas" panose="020B0609020204030204" pitchFamily="49" charset="0"/>
              </a:rPr>
              <a:t> </a:t>
            </a:r>
            <a:r>
              <a:rPr lang="en-US" dirty="0">
                <a:solidFill>
                  <a:srgbClr val="000000"/>
                </a:solidFill>
                <a:latin typeface="Consolas" panose="020B0609020204030204" pitchFamily="49" charset="0"/>
              </a:rPr>
              <a:t>Bar();</a:t>
            </a:r>
          </a:p>
        </p:txBody>
      </p:sp>
      <p:sp>
        <p:nvSpPr>
          <p:cNvPr id="43" name="Rectangle 42">
            <a:extLst>
              <a:ext uri="{FF2B5EF4-FFF2-40B4-BE49-F238E27FC236}">
                <a16:creationId xmlns:a16="http://schemas.microsoft.com/office/drawing/2014/main" id="{30398206-754B-49ED-B902-8A768A91F99F}"/>
              </a:ext>
              <a:ext uri="{C183D7F6-B498-43B3-948B-1728B52AA6E4}">
                <adec:decorative xmlns:adec="http://schemas.microsoft.com/office/drawing/2017/decorative" val="1"/>
              </a:ext>
            </a:extLst>
          </p:cNvPr>
          <p:cNvSpPr/>
          <p:nvPr/>
        </p:nvSpPr>
        <p:spPr>
          <a:xfrm>
            <a:off x="4638302" y="2070447"/>
            <a:ext cx="100182" cy="79422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4" name="Rectangle 43">
            <a:extLst>
              <a:ext uri="{FF2B5EF4-FFF2-40B4-BE49-F238E27FC236}">
                <a16:creationId xmlns:a16="http://schemas.microsoft.com/office/drawing/2014/main" id="{D02F1D00-53FA-465B-A19E-A5889FFDE590}"/>
              </a:ext>
            </a:extLst>
          </p:cNvPr>
          <p:cNvSpPr>
            <a:spLocks/>
          </p:cNvSpPr>
          <p:nvPr/>
        </p:nvSpPr>
        <p:spPr>
          <a:xfrm>
            <a:off x="4738483" y="160020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a:t>
            </a:r>
            <a:r>
              <a:rPr lang="en-US" dirty="0" err="1">
                <a:solidFill>
                  <a:schemeClr val="tx1"/>
                </a:solidFill>
                <a:latin typeface="+mj-lt"/>
              </a:rPr>
              <a:t>functions.h</a:t>
            </a:r>
            <a:endParaRPr lang="en-US" b="1" dirty="0">
              <a:solidFill>
                <a:schemeClr val="tx1"/>
              </a:solidFill>
              <a:latin typeface="+mj-lt"/>
            </a:endParaRPr>
          </a:p>
        </p:txBody>
      </p:sp>
      <p:sp>
        <p:nvSpPr>
          <p:cNvPr id="49" name="Rectangle 48">
            <a:extLst>
              <a:ext uri="{FF2B5EF4-FFF2-40B4-BE49-F238E27FC236}">
                <a16:creationId xmlns:a16="http://schemas.microsoft.com/office/drawing/2014/main" id="{9D3BADAD-6D92-4353-A805-ED0E8E49F17F}"/>
              </a:ext>
              <a:ext uri="{C183D7F6-B498-43B3-948B-1728B52AA6E4}">
                <adec:decorative xmlns:adec="http://schemas.microsoft.com/office/drawing/2017/decorative" val="1"/>
              </a:ext>
            </a:extLst>
          </p:cNvPr>
          <p:cNvSpPr/>
          <p:nvPr/>
        </p:nvSpPr>
        <p:spPr>
          <a:xfrm>
            <a:off x="4638301" y="160020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ECCC722B-AF62-414D-BC74-E08937B5A608}"/>
              </a:ext>
            </a:extLst>
          </p:cNvPr>
          <p:cNvSpPr>
            <a:spLocks/>
          </p:cNvSpPr>
          <p:nvPr/>
        </p:nvSpPr>
        <p:spPr>
          <a:xfrm>
            <a:off x="8501508"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SomeExample</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Bar();</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51" name="Rectangle 50">
            <a:extLst>
              <a:ext uri="{FF2B5EF4-FFF2-40B4-BE49-F238E27FC236}">
                <a16:creationId xmlns:a16="http://schemas.microsoft.com/office/drawing/2014/main" id="{7A4BB1D4-BBE5-4994-9897-80D86FD9D9B7}"/>
              </a:ext>
              <a:ext uri="{C183D7F6-B498-43B3-948B-1728B52AA6E4}">
                <adec:decorative xmlns:adec="http://schemas.microsoft.com/office/drawing/2017/decorative" val="1"/>
              </a:ext>
            </a:extLst>
          </p:cNvPr>
          <p:cNvSpPr>
            <a:spLocks/>
          </p:cNvSpPr>
          <p:nvPr/>
        </p:nvSpPr>
        <p:spPr>
          <a:xfrm>
            <a:off x="8401328"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2" name="Rectangle 51">
            <a:extLst>
              <a:ext uri="{FF2B5EF4-FFF2-40B4-BE49-F238E27FC236}">
                <a16:creationId xmlns:a16="http://schemas.microsoft.com/office/drawing/2014/main" id="{B31E3B37-82E0-4920-8F98-7C1176865607}"/>
              </a:ext>
            </a:extLst>
          </p:cNvPr>
          <p:cNvSpPr>
            <a:spLocks/>
          </p:cNvSpPr>
          <p:nvPr/>
        </p:nvSpPr>
        <p:spPr>
          <a:xfrm>
            <a:off x="8501508"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otherFile2.cpp</a:t>
            </a:r>
            <a:endParaRPr lang="en-US" b="1" dirty="0">
              <a:solidFill>
                <a:schemeClr val="tx1"/>
              </a:solidFill>
              <a:latin typeface="+mj-lt"/>
            </a:endParaRPr>
          </a:p>
        </p:txBody>
      </p:sp>
      <p:sp>
        <p:nvSpPr>
          <p:cNvPr id="54" name="Rectangle 53">
            <a:extLst>
              <a:ext uri="{FF2B5EF4-FFF2-40B4-BE49-F238E27FC236}">
                <a16:creationId xmlns:a16="http://schemas.microsoft.com/office/drawing/2014/main" id="{E1815196-43C3-4390-B17E-80EF59CEE29E}"/>
              </a:ext>
              <a:ext uri="{C183D7F6-B498-43B3-948B-1728B52AA6E4}">
                <adec:decorative xmlns:adec="http://schemas.microsoft.com/office/drawing/2017/decorative" val="1"/>
              </a:ext>
            </a:extLst>
          </p:cNvPr>
          <p:cNvSpPr/>
          <p:nvPr/>
        </p:nvSpPr>
        <p:spPr>
          <a:xfrm>
            <a:off x="8401327"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4263788835"/>
      </p:ext>
    </p:extLst>
  </p:cSld>
  <p:clrMapOvr>
    <a:masterClrMapping/>
  </p:clrMapOvr>
  <p:transition spd="slow">
    <p:fade/>
  </p:transition>
</p:sld>
</file>

<file path=ppt/slides/slide2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Getting Code With </a:t>
            </a:r>
            <a:r>
              <a:rPr lang="en-US" dirty="0">
                <a:solidFill>
                  <a:schemeClr val="bg1"/>
                </a:solidFill>
                <a:latin typeface="Consolas" panose="020B0609020204030204" pitchFamily="49" charset="0"/>
              </a:rPr>
              <a:t>#include</a:t>
            </a:r>
            <a:endParaRPr lang="en-US" dirty="0">
              <a:solidFill>
                <a:schemeClr val="bg1"/>
              </a:solidFill>
            </a:endParaRPr>
          </a:p>
        </p:txBody>
      </p:sp>
      <p:sp>
        <p:nvSpPr>
          <p:cNvPr id="30" name="!!Rectangle 29">
            <a:extLst>
              <a:ext uri="{FF2B5EF4-FFF2-40B4-BE49-F238E27FC236}">
                <a16:creationId xmlns:a16="http://schemas.microsoft.com/office/drawing/2014/main" id="{79F0CEA1-5CD0-438A-B4D0-AC8126A4416C}"/>
              </a:ext>
            </a:extLst>
          </p:cNvPr>
          <p:cNvSpPr/>
          <p:nvPr/>
        </p:nvSpPr>
        <p:spPr>
          <a:xfrm>
            <a:off x="709780" y="3485631"/>
            <a:ext cx="3200400" cy="267699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Foo();</a:t>
            </a:r>
          </a:p>
          <a:p>
            <a:pPr defTabSz="457200"/>
            <a:r>
              <a:rPr lang="en-US" dirty="0">
                <a:solidFill>
                  <a:srgbClr val="000000"/>
                </a:solidFill>
                <a:latin typeface="Consolas" panose="020B0609020204030204" pitchFamily="49" charset="0"/>
              </a:rPr>
              <a:t>	Bar();</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p>
        </p:txBody>
      </p:sp>
      <p:sp>
        <p:nvSpPr>
          <p:cNvPr id="31" name="Rectangle 30">
            <a:extLst>
              <a:ext uri="{FF2B5EF4-FFF2-40B4-BE49-F238E27FC236}">
                <a16:creationId xmlns:a16="http://schemas.microsoft.com/office/drawing/2014/main" id="{6DC477F7-4B06-465E-BA9C-1A9AACC06030}"/>
              </a:ext>
              <a:ext uri="{C183D7F6-B498-43B3-948B-1728B52AA6E4}">
                <adec:decorative xmlns:adec="http://schemas.microsoft.com/office/drawing/2017/decorative" val="1"/>
              </a:ext>
            </a:extLst>
          </p:cNvPr>
          <p:cNvSpPr/>
          <p:nvPr/>
        </p:nvSpPr>
        <p:spPr>
          <a:xfrm>
            <a:off x="609600" y="3485631"/>
            <a:ext cx="100182" cy="267699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2" name="Rectangle 31">
            <a:extLst>
              <a:ext uri="{FF2B5EF4-FFF2-40B4-BE49-F238E27FC236}">
                <a16:creationId xmlns:a16="http://schemas.microsoft.com/office/drawing/2014/main" id="{B52E2604-1C88-496D-86B6-06D4C999D887}"/>
              </a:ext>
            </a:extLst>
          </p:cNvPr>
          <p:cNvSpPr>
            <a:spLocks/>
          </p:cNvSpPr>
          <p:nvPr/>
        </p:nvSpPr>
        <p:spPr>
          <a:xfrm>
            <a:off x="709780" y="3015385"/>
            <a:ext cx="320040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program.cpp</a:t>
            </a:r>
            <a:endParaRPr lang="en-US" b="1" dirty="0">
              <a:solidFill>
                <a:schemeClr val="tx1"/>
              </a:solidFill>
              <a:latin typeface="+mj-lt"/>
            </a:endParaRPr>
          </a:p>
        </p:txBody>
      </p:sp>
      <p:sp>
        <p:nvSpPr>
          <p:cNvPr id="33" name="Rectangle 32">
            <a:extLst>
              <a:ext uri="{FF2B5EF4-FFF2-40B4-BE49-F238E27FC236}">
                <a16:creationId xmlns:a16="http://schemas.microsoft.com/office/drawing/2014/main" id="{2F6D0C58-3EE3-456D-8F77-73D63CC769A5}"/>
              </a:ext>
              <a:ext uri="{C183D7F6-B498-43B3-948B-1728B52AA6E4}">
                <adec:decorative xmlns:adec="http://schemas.microsoft.com/office/drawing/2017/decorative" val="1"/>
              </a:ext>
            </a:extLst>
          </p:cNvPr>
          <p:cNvSpPr/>
          <p:nvPr/>
        </p:nvSpPr>
        <p:spPr>
          <a:xfrm>
            <a:off x="609599" y="3015385"/>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1F4E27B-E555-4B87-B22F-FD9973FB0C4F}"/>
              </a:ext>
            </a:extLst>
          </p:cNvPr>
          <p:cNvSpPr/>
          <p:nvPr/>
        </p:nvSpPr>
        <p:spPr>
          <a:xfrm>
            <a:off x="4738483"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SomeFunction</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Foo();</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59" name="Rectangle 58">
            <a:extLst>
              <a:ext uri="{FF2B5EF4-FFF2-40B4-BE49-F238E27FC236}">
                <a16:creationId xmlns:a16="http://schemas.microsoft.com/office/drawing/2014/main" id="{754F3167-EB2E-4498-98D5-155BE7D54658}"/>
              </a:ext>
              <a:ext uri="{C183D7F6-B498-43B3-948B-1728B52AA6E4}">
                <adec:decorative xmlns:adec="http://schemas.microsoft.com/office/drawing/2017/decorative" val="1"/>
              </a:ext>
            </a:extLst>
          </p:cNvPr>
          <p:cNvSpPr/>
          <p:nvPr/>
        </p:nvSpPr>
        <p:spPr>
          <a:xfrm>
            <a:off x="4638303"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60" name="Rectangle 59">
            <a:extLst>
              <a:ext uri="{FF2B5EF4-FFF2-40B4-BE49-F238E27FC236}">
                <a16:creationId xmlns:a16="http://schemas.microsoft.com/office/drawing/2014/main" id="{07A8AED1-1961-4596-9661-B5D0F8015D79}"/>
              </a:ext>
            </a:extLst>
          </p:cNvPr>
          <p:cNvSpPr>
            <a:spLocks/>
          </p:cNvSpPr>
          <p:nvPr/>
        </p:nvSpPr>
        <p:spPr>
          <a:xfrm>
            <a:off x="4738483"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otherFile1.cpp</a:t>
            </a:r>
            <a:endParaRPr lang="en-US" b="1" dirty="0">
              <a:solidFill>
                <a:schemeClr val="tx1"/>
              </a:solidFill>
              <a:latin typeface="+mj-lt"/>
            </a:endParaRPr>
          </a:p>
        </p:txBody>
      </p:sp>
      <p:sp>
        <p:nvSpPr>
          <p:cNvPr id="61" name="Rectangle 60">
            <a:extLst>
              <a:ext uri="{FF2B5EF4-FFF2-40B4-BE49-F238E27FC236}">
                <a16:creationId xmlns:a16="http://schemas.microsoft.com/office/drawing/2014/main" id="{E84D65AF-B2B1-412F-8599-9403E59F653C}"/>
              </a:ext>
              <a:ext uri="{C183D7F6-B498-43B3-948B-1728B52AA6E4}">
                <adec:decorative xmlns:adec="http://schemas.microsoft.com/office/drawing/2017/decorative" val="1"/>
              </a:ext>
            </a:extLst>
          </p:cNvPr>
          <p:cNvSpPr/>
          <p:nvPr/>
        </p:nvSpPr>
        <p:spPr>
          <a:xfrm>
            <a:off x="4638302"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Rectangle 41">
            <a:extLst>
              <a:ext uri="{FF2B5EF4-FFF2-40B4-BE49-F238E27FC236}">
                <a16:creationId xmlns:a16="http://schemas.microsoft.com/office/drawing/2014/main" id="{A2299ADC-3B84-4569-92FC-F6043776DC74}"/>
              </a:ext>
            </a:extLst>
          </p:cNvPr>
          <p:cNvSpPr/>
          <p:nvPr/>
        </p:nvSpPr>
        <p:spPr>
          <a:xfrm>
            <a:off x="4738483" y="1764467"/>
            <a:ext cx="3108960" cy="1250918"/>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a:solidFill>
                  <a:srgbClr val="0000FF"/>
                </a:solidFill>
                <a:latin typeface="Consolas" panose="020B0609020204030204" pitchFamily="49" charset="0"/>
              </a:rPr>
              <a:t>void</a:t>
            </a:r>
            <a:r>
              <a:rPr lang="en-US">
                <a:solidFill>
                  <a:srgbClr val="000000"/>
                </a:solidFill>
                <a:latin typeface="Consolas" panose="020B0609020204030204" pitchFamily="49" charset="0"/>
              </a:rPr>
              <a:t> Foo();</a:t>
            </a:r>
          </a:p>
          <a:p>
            <a:r>
              <a:rPr lang="en-US">
                <a:solidFill>
                  <a:srgbClr val="0000FF"/>
                </a:solidFill>
                <a:latin typeface="Consolas" panose="020B0609020204030204" pitchFamily="49" charset="0"/>
              </a:rPr>
              <a:t>void</a:t>
            </a:r>
            <a:r>
              <a:rPr lang="en-US">
                <a:solidFill>
                  <a:srgbClr val="000000"/>
                </a:solidFill>
                <a:latin typeface="Consolas" panose="020B0609020204030204" pitchFamily="49" charset="0"/>
              </a:rPr>
              <a:t> Bar();</a:t>
            </a:r>
          </a:p>
          <a:p>
            <a:r>
              <a:rPr lang="en-US">
                <a:solidFill>
                  <a:srgbClr val="0000FF"/>
                </a:solidFill>
                <a:latin typeface="Consolas" panose="020B0609020204030204" pitchFamily="49" charset="0"/>
              </a:rPr>
              <a:t>void</a:t>
            </a:r>
            <a:r>
              <a:rPr lang="en-US">
                <a:solidFill>
                  <a:srgbClr val="000000"/>
                </a:solidFill>
                <a:latin typeface="Consolas" panose="020B0609020204030204" pitchFamily="49" charset="0"/>
              </a:rPr>
              <a:t> Baz();</a:t>
            </a:r>
          </a:p>
          <a:p>
            <a:r>
              <a:rPr lang="en-US">
                <a:solidFill>
                  <a:srgbClr val="0000FF"/>
                </a:solidFill>
                <a:latin typeface="Consolas" panose="020B0609020204030204" pitchFamily="49" charset="0"/>
              </a:rPr>
              <a:t>void</a:t>
            </a:r>
            <a:r>
              <a:rPr lang="en-US">
                <a:solidFill>
                  <a:srgbClr val="000000"/>
                </a:solidFill>
                <a:latin typeface="Consolas" panose="020B0609020204030204" pitchFamily="49" charset="0"/>
              </a:rPr>
              <a:t> Test();</a:t>
            </a:r>
            <a:endParaRPr lang="en-US" dirty="0">
              <a:solidFill>
                <a:srgbClr val="000000"/>
              </a:solidFill>
              <a:latin typeface="Consolas" panose="020B0609020204030204" pitchFamily="49" charset="0"/>
            </a:endParaRPr>
          </a:p>
        </p:txBody>
      </p:sp>
      <p:sp>
        <p:nvSpPr>
          <p:cNvPr id="43" name="Rectangle 42">
            <a:extLst>
              <a:ext uri="{FF2B5EF4-FFF2-40B4-BE49-F238E27FC236}">
                <a16:creationId xmlns:a16="http://schemas.microsoft.com/office/drawing/2014/main" id="{30398206-754B-49ED-B902-8A768A91F99F}"/>
              </a:ext>
              <a:ext uri="{C183D7F6-B498-43B3-948B-1728B52AA6E4}">
                <adec:decorative xmlns:adec="http://schemas.microsoft.com/office/drawing/2017/decorative" val="1"/>
              </a:ext>
            </a:extLst>
          </p:cNvPr>
          <p:cNvSpPr/>
          <p:nvPr/>
        </p:nvSpPr>
        <p:spPr>
          <a:xfrm>
            <a:off x="4638302" y="1764467"/>
            <a:ext cx="100182" cy="125091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4" name="Rectangle 43">
            <a:extLst>
              <a:ext uri="{FF2B5EF4-FFF2-40B4-BE49-F238E27FC236}">
                <a16:creationId xmlns:a16="http://schemas.microsoft.com/office/drawing/2014/main" id="{D02F1D00-53FA-465B-A19E-A5889FFDE590}"/>
              </a:ext>
            </a:extLst>
          </p:cNvPr>
          <p:cNvSpPr>
            <a:spLocks/>
          </p:cNvSpPr>
          <p:nvPr/>
        </p:nvSpPr>
        <p:spPr>
          <a:xfrm>
            <a:off x="4738483" y="129422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a:t>
            </a:r>
            <a:r>
              <a:rPr lang="en-US" dirty="0" err="1">
                <a:solidFill>
                  <a:schemeClr val="tx1"/>
                </a:solidFill>
                <a:latin typeface="+mj-lt"/>
              </a:rPr>
              <a:t>functions.h</a:t>
            </a:r>
            <a:endParaRPr lang="en-US" b="1" dirty="0">
              <a:solidFill>
                <a:schemeClr val="tx1"/>
              </a:solidFill>
              <a:latin typeface="+mj-lt"/>
            </a:endParaRPr>
          </a:p>
        </p:txBody>
      </p:sp>
      <p:sp>
        <p:nvSpPr>
          <p:cNvPr id="49" name="Rectangle 48">
            <a:extLst>
              <a:ext uri="{FF2B5EF4-FFF2-40B4-BE49-F238E27FC236}">
                <a16:creationId xmlns:a16="http://schemas.microsoft.com/office/drawing/2014/main" id="{9D3BADAD-6D92-4353-A805-ED0E8E49F17F}"/>
              </a:ext>
              <a:ext uri="{C183D7F6-B498-43B3-948B-1728B52AA6E4}">
                <adec:decorative xmlns:adec="http://schemas.microsoft.com/office/drawing/2017/decorative" val="1"/>
              </a:ext>
            </a:extLst>
          </p:cNvPr>
          <p:cNvSpPr/>
          <p:nvPr/>
        </p:nvSpPr>
        <p:spPr>
          <a:xfrm>
            <a:off x="4638301" y="129422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ECCC722B-AF62-414D-BC74-E08937B5A608}"/>
              </a:ext>
            </a:extLst>
          </p:cNvPr>
          <p:cNvSpPr>
            <a:spLocks/>
          </p:cNvSpPr>
          <p:nvPr/>
        </p:nvSpPr>
        <p:spPr>
          <a:xfrm>
            <a:off x="8501508"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pPr defTabSz="457200"/>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void </a:t>
            </a:r>
            <a:r>
              <a:rPr lang="en-US" dirty="0" err="1">
                <a:solidFill>
                  <a:sysClr val="windowText" lastClr="000000"/>
                </a:solidFill>
                <a:latin typeface="Consolas" panose="020B0609020204030204" pitchFamily="49" charset="0"/>
              </a:rPr>
              <a:t>SomeExample</a:t>
            </a:r>
            <a:r>
              <a:rPr lang="en-US" dirty="0">
                <a:solidFill>
                  <a:sysClr val="windowText" lastClr="000000"/>
                </a:solidFill>
                <a:latin typeface="Consolas" panose="020B0609020204030204" pitchFamily="49" charset="0"/>
              </a:rPr>
              <a:t>()</a:t>
            </a:r>
          </a:p>
          <a:p>
            <a:pPr defTabSz="457200"/>
            <a:r>
              <a:rPr lang="en-US" dirty="0">
                <a:solidFill>
                  <a:sysClr val="windowText" lastClr="000000"/>
                </a:solidFill>
                <a:latin typeface="Consolas" panose="020B0609020204030204" pitchFamily="49" charset="0"/>
              </a:rPr>
              <a:t>{</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	Bar();</a:t>
            </a:r>
            <a:br>
              <a:rPr lang="en-US" dirty="0">
                <a:solidFill>
                  <a:sysClr val="windowText" lastClr="000000"/>
                </a:solidFill>
                <a:latin typeface="Consolas" panose="020B0609020204030204" pitchFamily="49" charset="0"/>
              </a:rPr>
            </a:br>
            <a:r>
              <a:rPr lang="en-US" dirty="0">
                <a:solidFill>
                  <a:sysClr val="windowText" lastClr="000000"/>
                </a:solidFill>
                <a:latin typeface="Consolas" panose="020B0609020204030204" pitchFamily="49" charset="0"/>
              </a:rPr>
              <a:t>}</a:t>
            </a:r>
          </a:p>
        </p:txBody>
      </p:sp>
      <p:sp>
        <p:nvSpPr>
          <p:cNvPr id="51" name="Rectangle 50">
            <a:extLst>
              <a:ext uri="{FF2B5EF4-FFF2-40B4-BE49-F238E27FC236}">
                <a16:creationId xmlns:a16="http://schemas.microsoft.com/office/drawing/2014/main" id="{7A4BB1D4-BBE5-4994-9897-80D86FD9D9B7}"/>
              </a:ext>
              <a:ext uri="{C183D7F6-B498-43B3-948B-1728B52AA6E4}">
                <adec:decorative xmlns:adec="http://schemas.microsoft.com/office/drawing/2017/decorative" val="1"/>
              </a:ext>
            </a:extLst>
          </p:cNvPr>
          <p:cNvSpPr>
            <a:spLocks/>
          </p:cNvSpPr>
          <p:nvPr/>
        </p:nvSpPr>
        <p:spPr>
          <a:xfrm>
            <a:off x="8401328"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2" name="Rectangle 51">
            <a:extLst>
              <a:ext uri="{FF2B5EF4-FFF2-40B4-BE49-F238E27FC236}">
                <a16:creationId xmlns:a16="http://schemas.microsoft.com/office/drawing/2014/main" id="{B31E3B37-82E0-4920-8F98-7C1176865607}"/>
              </a:ext>
            </a:extLst>
          </p:cNvPr>
          <p:cNvSpPr>
            <a:spLocks/>
          </p:cNvSpPr>
          <p:nvPr/>
        </p:nvSpPr>
        <p:spPr>
          <a:xfrm>
            <a:off x="8501508"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otherFile2.cpp</a:t>
            </a:r>
            <a:endParaRPr lang="en-US" b="1" dirty="0">
              <a:solidFill>
                <a:schemeClr val="tx1"/>
              </a:solidFill>
              <a:latin typeface="+mj-lt"/>
            </a:endParaRPr>
          </a:p>
        </p:txBody>
      </p:sp>
      <p:sp>
        <p:nvSpPr>
          <p:cNvPr id="54" name="Rectangle 53">
            <a:extLst>
              <a:ext uri="{FF2B5EF4-FFF2-40B4-BE49-F238E27FC236}">
                <a16:creationId xmlns:a16="http://schemas.microsoft.com/office/drawing/2014/main" id="{E1815196-43C3-4390-B17E-80EF59CEE29E}"/>
              </a:ext>
              <a:ext uri="{C183D7F6-B498-43B3-948B-1728B52AA6E4}">
                <adec:decorative xmlns:adec="http://schemas.microsoft.com/office/drawing/2017/decorative" val="1"/>
              </a:ext>
            </a:extLst>
          </p:cNvPr>
          <p:cNvSpPr/>
          <p:nvPr/>
        </p:nvSpPr>
        <p:spPr>
          <a:xfrm>
            <a:off x="8401327"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ustDataLst>
      <p:tags r:id="rId1"/>
    </p:custDataLst>
    <p:extLst>
      <p:ext uri="{BB962C8B-B14F-4D97-AF65-F5344CB8AC3E}">
        <p14:creationId xmlns:p14="http://schemas.microsoft.com/office/powerpoint/2010/main" val="1351840319"/>
      </p:ext>
    </p:extLst>
  </p:cSld>
  <p:clrMapOvr>
    <a:masterClrMapping/>
  </p:clrMapOvr>
  <p:transition spd="slow">
    <p:fade/>
  </p:transition>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From Code to Program</a:t>
            </a:r>
          </a:p>
        </p:txBody>
      </p:sp>
      <p:pic>
        <p:nvPicPr>
          <p:cNvPr id="6" name="Content Placeholder 5">
            <a:extLst>
              <a:ext uri="{FF2B5EF4-FFF2-40B4-BE49-F238E27FC236}">
                <a16:creationId xmlns:a16="http://schemas.microsoft.com/office/drawing/2014/main" id="{0B477D7C-B64A-0C45-8BDA-16169854A652}"/>
              </a:ext>
              <a:ext uri="{C183D7F6-B498-43B3-948B-1728B52AA6E4}">
                <adec:decorative xmlns:adec="http://schemas.microsoft.com/office/drawing/2017/decorative" val="1"/>
              </a:ext>
            </a:extLst>
          </p:cNvPr>
          <p:cNvPicPr>
            <a:picLocks noGrp="1" noChangeAspect="1"/>
          </p:cNvPicPr>
          <p:nvPr>
            <p:ph sz="quarter" idx="12"/>
          </p:nvPr>
        </p:nvPicPr>
        <p:blipFill>
          <a:blip r:embed="rId4" cstate="print">
            <a:extLst>
              <a:ext uri="{28A0092B-C50C-407E-A947-70E740481C1C}">
                <a14:useLocalDpi xmlns:a14="http://schemas.microsoft.com/office/drawing/2010/main" val="0"/>
              </a:ext>
            </a:extLst>
          </a:blip>
          <a:srcRect l="25066" r="25066"/>
          <a:stretch/>
        </p:blipFill>
        <p:spPr>
          <a:xfrm>
            <a:off x="7632160" y="0"/>
            <a:ext cx="4559840" cy="6858000"/>
          </a:xfrm>
        </p:spPr>
      </p:pic>
      <p:sp>
        <p:nvSpPr>
          <p:cNvPr id="10" name="TextBox 9">
            <a:extLst>
              <a:ext uri="{FF2B5EF4-FFF2-40B4-BE49-F238E27FC236}">
                <a16:creationId xmlns:a16="http://schemas.microsoft.com/office/drawing/2014/main" id="{4E53B383-32DA-48F0-80C2-F8D4D07FD3A2}"/>
              </a:ext>
            </a:extLst>
          </p:cNvPr>
          <p:cNvSpPr txBox="1"/>
          <p:nvPr/>
        </p:nvSpPr>
        <p:spPr>
          <a:xfrm>
            <a:off x="1021479" y="2694801"/>
            <a:ext cx="6133492"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Preprocessing</a:t>
            </a:r>
          </a:p>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lang="en-US" sz="2400" dirty="0">
                <a:solidFill>
                  <a:srgbClr val="FFFFFF"/>
                </a:solidFill>
                <a:latin typeface="Arial" panose="020B0604020202020204"/>
              </a:rPr>
              <a:t>C</a:t>
            </a:r>
            <a:r>
              <a:rPr kumimoji="0" lang="en-US" sz="2400" b="0" i="0" u="none" strike="noStrike" kern="1200" cap="none" spc="0" normalizeH="0" baseline="0" noProof="0" dirty="0" err="1">
                <a:ln>
                  <a:noFill/>
                </a:ln>
                <a:solidFill>
                  <a:srgbClr val="FFFFFF"/>
                </a:solidFill>
                <a:effectLst/>
                <a:uLnTx/>
                <a:uFillTx/>
                <a:latin typeface="Arial" panose="020B0604020202020204"/>
                <a:ea typeface="+mn-ea"/>
                <a:cs typeface="+mn-cs"/>
              </a:rPr>
              <a:t>reate</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 “units” of code for compiling</a:t>
            </a:r>
          </a:p>
        </p:txBody>
      </p:sp>
      <p:pic>
        <p:nvPicPr>
          <p:cNvPr id="11" name="Graphic 10">
            <a:extLst>
              <a:ext uri="{FF2B5EF4-FFF2-40B4-BE49-F238E27FC236}">
                <a16:creationId xmlns:a16="http://schemas.microsoft.com/office/drawing/2014/main" id="{CB7F97FA-1B0A-460B-B794-14981630C9F0}"/>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2943702"/>
            <a:ext cx="333196" cy="333196"/>
          </a:xfrm>
          <a:prstGeom prst="rect">
            <a:avLst/>
          </a:prstGeom>
        </p:spPr>
      </p:pic>
      <p:sp>
        <p:nvSpPr>
          <p:cNvPr id="16" name="TextBox 15">
            <a:extLst>
              <a:ext uri="{FF2B5EF4-FFF2-40B4-BE49-F238E27FC236}">
                <a16:creationId xmlns:a16="http://schemas.microsoft.com/office/drawing/2014/main" id="{6322FF8B-0B98-4E17-9CDA-2FAE88E64382}"/>
              </a:ext>
            </a:extLst>
          </p:cNvPr>
          <p:cNvSpPr txBox="1"/>
          <p:nvPr/>
        </p:nvSpPr>
        <p:spPr>
          <a:xfrm>
            <a:off x="1021479" y="3789402"/>
            <a:ext cx="6133492"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Compiling</a:t>
            </a:r>
          </a:p>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Ensure the units are valid C++ code</a:t>
            </a:r>
          </a:p>
        </p:txBody>
      </p:sp>
      <p:pic>
        <p:nvPicPr>
          <p:cNvPr id="17" name="Graphic 16">
            <a:extLst>
              <a:ext uri="{FF2B5EF4-FFF2-40B4-BE49-F238E27FC236}">
                <a16:creationId xmlns:a16="http://schemas.microsoft.com/office/drawing/2014/main" id="{05F4D23D-278F-4AFF-A328-75AD47AF8E5A}"/>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4038303"/>
            <a:ext cx="333196" cy="333196"/>
          </a:xfrm>
          <a:prstGeom prst="rect">
            <a:avLst/>
          </a:prstGeom>
        </p:spPr>
      </p:pic>
      <p:sp>
        <p:nvSpPr>
          <p:cNvPr id="18" name="TextBox 17">
            <a:extLst>
              <a:ext uri="{FF2B5EF4-FFF2-40B4-BE49-F238E27FC236}">
                <a16:creationId xmlns:a16="http://schemas.microsoft.com/office/drawing/2014/main" id="{3D19C2B8-AA4F-4BB3-9D57-F6A3503B09F6}"/>
              </a:ext>
            </a:extLst>
          </p:cNvPr>
          <p:cNvSpPr txBox="1"/>
          <p:nvPr/>
        </p:nvSpPr>
        <p:spPr>
          <a:xfrm>
            <a:off x="1021479" y="4884003"/>
            <a:ext cx="6133492"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Linking</a:t>
            </a:r>
          </a:p>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lang="en-US" sz="2400" dirty="0">
                <a:solidFill>
                  <a:srgbClr val="FFFFFF"/>
                </a:solidFill>
                <a:latin typeface="Arial" panose="020B0604020202020204"/>
              </a:rPr>
              <a:t>C</a:t>
            </a:r>
            <a:r>
              <a:rPr kumimoji="0" lang="en-US" sz="2400" b="0" i="0" u="none" strike="noStrike" kern="1200" cap="none" spc="0" normalizeH="0" baseline="0" noProof="0" dirty="0" err="1">
                <a:ln>
                  <a:noFill/>
                </a:ln>
                <a:solidFill>
                  <a:srgbClr val="FFFFFF"/>
                </a:solidFill>
                <a:effectLst/>
                <a:uLnTx/>
                <a:uFillTx/>
                <a:latin typeface="Arial" panose="020B0604020202020204"/>
                <a:ea typeface="+mn-ea"/>
                <a:cs typeface="+mn-cs"/>
              </a:rPr>
              <a:t>ombine</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 valid C++ code into an </a:t>
            </a:r>
            <a:r>
              <a:rPr kumimoji="0" lang="en-US" sz="2400" b="0"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executable</a:t>
            </a:r>
          </a:p>
        </p:txBody>
      </p:sp>
      <p:pic>
        <p:nvPicPr>
          <p:cNvPr id="19" name="Graphic 18">
            <a:extLst>
              <a:ext uri="{FF2B5EF4-FFF2-40B4-BE49-F238E27FC236}">
                <a16:creationId xmlns:a16="http://schemas.microsoft.com/office/drawing/2014/main" id="{79FFF3C5-EBC1-45ED-802D-7B4471C435D5}"/>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5132904"/>
            <a:ext cx="333196" cy="333196"/>
          </a:xfrm>
          <a:prstGeom prst="rect">
            <a:avLst/>
          </a:prstGeom>
        </p:spPr>
      </p:pic>
      <p:sp>
        <p:nvSpPr>
          <p:cNvPr id="12" name="TextBox 11">
            <a:extLst>
              <a:ext uri="{FF2B5EF4-FFF2-40B4-BE49-F238E27FC236}">
                <a16:creationId xmlns:a16="http://schemas.microsoft.com/office/drawing/2014/main" id="{7C7093D6-D664-4794-B590-0D7B8B932A53}"/>
              </a:ext>
            </a:extLst>
          </p:cNvPr>
          <p:cNvSpPr txBox="1"/>
          <p:nvPr/>
        </p:nvSpPr>
        <p:spPr>
          <a:xfrm>
            <a:off x="612648" y="1600200"/>
            <a:ext cx="6542323"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When you “build a C++ program” a 3-step sequence happens:</a:t>
            </a:r>
          </a:p>
        </p:txBody>
      </p:sp>
      <p:sp>
        <p:nvSpPr>
          <p:cNvPr id="14" name="Freeform: Shape 13">
            <a:extLst>
              <a:ext uri="{FF2B5EF4-FFF2-40B4-BE49-F238E27FC236}">
                <a16:creationId xmlns:a16="http://schemas.microsoft.com/office/drawing/2014/main" id="{FED6B01E-17BC-4CDF-8293-3A8DAEE3B599}"/>
              </a:ext>
            </a:extLst>
          </p:cNvPr>
          <p:cNvSpPr/>
          <p:nvPr/>
        </p:nvSpPr>
        <p:spPr>
          <a:xfrm>
            <a:off x="6096000" y="3674432"/>
            <a:ext cx="4023360" cy="100584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dirty="0">
                <a:solidFill>
                  <a:srgbClr val="000000"/>
                </a:solidFill>
                <a:cs typeface="Calibri" panose="020F0502020204030204" pitchFamily="34" charset="0"/>
              </a:rPr>
              <a:t>You may hear “the compiler” as a commonly used simplification of these 3 steps.</a:t>
            </a:r>
          </a:p>
        </p:txBody>
      </p:sp>
    </p:spTree>
    <p:custDataLst>
      <p:tags r:id="rId1"/>
    </p:custDataLst>
    <p:extLst>
      <p:ext uri="{BB962C8B-B14F-4D97-AF65-F5344CB8AC3E}">
        <p14:creationId xmlns:p14="http://schemas.microsoft.com/office/powerpoint/2010/main" val="21992338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500"/>
                                        <p:tgtEl>
                                          <p:spTgt spid="11"/>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0"/>
                                        </p:tgtEl>
                                        <p:attrNameLst>
                                          <p:attrName>style.visibility</p:attrName>
                                        </p:attrNameLst>
                                      </p:cBhvr>
                                      <p:to>
                                        <p:strVal val="visible"/>
                                      </p:to>
                                    </p:set>
                                    <p:animEffect transition="in" filter="fade">
                                      <p:cBhvr>
                                        <p:cTn id="10" dur="500"/>
                                        <p:tgtEl>
                                          <p:spTgt spid="10"/>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fade">
                                      <p:cBhvr>
                                        <p:cTn id="15" dur="500"/>
                                        <p:tgtEl>
                                          <p:spTgt spid="17"/>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fade">
                                      <p:cBhvr>
                                        <p:cTn id="23" dur="500"/>
                                        <p:tgtEl>
                                          <p:spTgt spid="19"/>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8"/>
                                        </p:tgtEl>
                                        <p:attrNameLst>
                                          <p:attrName>style.visibility</p:attrName>
                                        </p:attrNameLst>
                                      </p:cBhvr>
                                      <p:to>
                                        <p:strVal val="visible"/>
                                      </p:to>
                                    </p:set>
                                    <p:animEffect transition="in" filter="fade">
                                      <p:cBhvr>
                                        <p:cTn id="26" dur="500"/>
                                        <p:tgtEl>
                                          <p:spTgt spid="18"/>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6" grpId="0"/>
      <p:bldP spid="18" grpId="0"/>
      <p:bldP spid="14"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Getting Code With </a:t>
            </a:r>
            <a:r>
              <a:rPr lang="en-US" dirty="0">
                <a:solidFill>
                  <a:schemeClr val="bg1"/>
                </a:solidFill>
                <a:latin typeface="Consolas" panose="020B0609020204030204" pitchFamily="49" charset="0"/>
              </a:rPr>
              <a:t>#include</a:t>
            </a:r>
            <a:endParaRPr lang="en-US" dirty="0">
              <a:solidFill>
                <a:schemeClr val="bg1"/>
              </a:solidFill>
            </a:endParaRPr>
          </a:p>
        </p:txBody>
      </p:sp>
      <p:sp>
        <p:nvSpPr>
          <p:cNvPr id="30" name="!!Rectangle 29">
            <a:extLst>
              <a:ext uri="{FF2B5EF4-FFF2-40B4-BE49-F238E27FC236}">
                <a16:creationId xmlns:a16="http://schemas.microsoft.com/office/drawing/2014/main" id="{79F0CEA1-5CD0-438A-B4D0-AC8126A4416C}"/>
              </a:ext>
            </a:extLst>
          </p:cNvPr>
          <p:cNvSpPr/>
          <p:nvPr/>
        </p:nvSpPr>
        <p:spPr>
          <a:xfrm>
            <a:off x="709780" y="3485631"/>
            <a:ext cx="3200400" cy="313106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Foo();</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Bar();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Baz();</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Test();</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int</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main(</a:t>
            </a: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Foo();</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Bar();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return</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0;</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solidFill>
                  <a:srgbClr val="000000"/>
                </a:solidFill>
                <a:latin typeface="Consolas" panose="020B0609020204030204" pitchFamily="49" charset="0"/>
              </a:rPr>
              <a:t>}</a:t>
            </a:r>
            <a:endPar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p:txBody>
      </p:sp>
      <p:sp>
        <p:nvSpPr>
          <p:cNvPr id="31" name="Rectangle 30">
            <a:extLst>
              <a:ext uri="{FF2B5EF4-FFF2-40B4-BE49-F238E27FC236}">
                <a16:creationId xmlns:a16="http://schemas.microsoft.com/office/drawing/2014/main" id="{6DC477F7-4B06-465E-BA9C-1A9AACC06030}"/>
              </a:ext>
              <a:ext uri="{C183D7F6-B498-43B3-948B-1728B52AA6E4}">
                <adec:decorative xmlns:adec="http://schemas.microsoft.com/office/drawing/2017/decorative" val="1"/>
              </a:ext>
            </a:extLst>
          </p:cNvPr>
          <p:cNvSpPr/>
          <p:nvPr/>
        </p:nvSpPr>
        <p:spPr>
          <a:xfrm>
            <a:off x="609600" y="3485631"/>
            <a:ext cx="100182" cy="313106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2" name="Rectangle 31">
            <a:extLst>
              <a:ext uri="{FF2B5EF4-FFF2-40B4-BE49-F238E27FC236}">
                <a16:creationId xmlns:a16="http://schemas.microsoft.com/office/drawing/2014/main" id="{B52E2604-1C88-496D-86B6-06D4C999D887}"/>
              </a:ext>
            </a:extLst>
          </p:cNvPr>
          <p:cNvSpPr>
            <a:spLocks/>
          </p:cNvSpPr>
          <p:nvPr/>
        </p:nvSpPr>
        <p:spPr>
          <a:xfrm>
            <a:off x="709780" y="3015385"/>
            <a:ext cx="320040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rPr>
              <a:t>File:</a:t>
            </a: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 program.cpp</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33" name="Rectangle 32">
            <a:extLst>
              <a:ext uri="{FF2B5EF4-FFF2-40B4-BE49-F238E27FC236}">
                <a16:creationId xmlns:a16="http://schemas.microsoft.com/office/drawing/2014/main" id="{2F6D0C58-3EE3-456D-8F77-73D63CC769A5}"/>
              </a:ext>
              <a:ext uri="{C183D7F6-B498-43B3-948B-1728B52AA6E4}">
                <adec:decorative xmlns:adec="http://schemas.microsoft.com/office/drawing/2017/decorative" val="1"/>
              </a:ext>
            </a:extLst>
          </p:cNvPr>
          <p:cNvSpPr/>
          <p:nvPr/>
        </p:nvSpPr>
        <p:spPr>
          <a:xfrm>
            <a:off x="609599" y="3015385"/>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8" name="!!Rectangle 57">
            <a:extLst>
              <a:ext uri="{FF2B5EF4-FFF2-40B4-BE49-F238E27FC236}">
                <a16:creationId xmlns:a16="http://schemas.microsoft.com/office/drawing/2014/main" id="{41F4E27B-E555-4B87-B22F-FD9973FB0C4F}"/>
              </a:ext>
            </a:extLst>
          </p:cNvPr>
          <p:cNvSpPr/>
          <p:nvPr/>
        </p:nvSpPr>
        <p:spPr>
          <a:xfrm>
            <a:off x="4738483" y="3942831"/>
            <a:ext cx="3108960" cy="267699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Foo();</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Bar();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Baz();</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Test();</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 </a:t>
            </a:r>
            <a:r>
              <a:rPr kumimoji="0" lang="en-US" sz="1800" b="0" i="0" u="none" strike="noStrike" kern="1200" cap="none" spc="0" normalizeH="0" baseline="0" noProof="0" dirty="0" err="1">
                <a:ln>
                  <a:noFill/>
                </a:ln>
                <a:solidFill>
                  <a:sysClr val="windowText" lastClr="000000"/>
                </a:solidFill>
                <a:effectLst/>
                <a:uLnTx/>
                <a:uFillTx/>
                <a:latin typeface="Consolas" panose="020B0609020204030204" pitchFamily="49" charset="0"/>
                <a:ea typeface="+mn-ea"/>
                <a:cs typeface="+mn-cs"/>
              </a:rPr>
              <a:t>SomeFunction</a:t>
            </a: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b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	Foo();</a:t>
            </a:r>
            <a:b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p>
        </p:txBody>
      </p:sp>
      <p:sp>
        <p:nvSpPr>
          <p:cNvPr id="59" name="Rectangle 58">
            <a:extLst>
              <a:ext uri="{FF2B5EF4-FFF2-40B4-BE49-F238E27FC236}">
                <a16:creationId xmlns:a16="http://schemas.microsoft.com/office/drawing/2014/main" id="{754F3167-EB2E-4498-98D5-155BE7D54658}"/>
              </a:ext>
              <a:ext uri="{C183D7F6-B498-43B3-948B-1728B52AA6E4}">
                <adec:decorative xmlns:adec="http://schemas.microsoft.com/office/drawing/2017/decorative" val="1"/>
              </a:ext>
            </a:extLst>
          </p:cNvPr>
          <p:cNvSpPr/>
          <p:nvPr/>
        </p:nvSpPr>
        <p:spPr>
          <a:xfrm>
            <a:off x="4638303" y="3942831"/>
            <a:ext cx="100182" cy="267699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60" name="Rectangle 59">
            <a:extLst>
              <a:ext uri="{FF2B5EF4-FFF2-40B4-BE49-F238E27FC236}">
                <a16:creationId xmlns:a16="http://schemas.microsoft.com/office/drawing/2014/main" id="{07A8AED1-1961-4596-9661-B5D0F8015D79}"/>
              </a:ext>
            </a:extLst>
          </p:cNvPr>
          <p:cNvSpPr>
            <a:spLocks/>
          </p:cNvSpPr>
          <p:nvPr/>
        </p:nvSpPr>
        <p:spPr>
          <a:xfrm>
            <a:off x="4738483" y="3485631"/>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rPr>
              <a:t>File:</a:t>
            </a: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 otherFile1.cpp</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61" name="Rectangle 60">
            <a:extLst>
              <a:ext uri="{FF2B5EF4-FFF2-40B4-BE49-F238E27FC236}">
                <a16:creationId xmlns:a16="http://schemas.microsoft.com/office/drawing/2014/main" id="{E84D65AF-B2B1-412F-8599-9403E59F653C}"/>
              </a:ext>
              <a:ext uri="{C183D7F6-B498-43B3-948B-1728B52AA6E4}">
                <adec:decorative xmlns:adec="http://schemas.microsoft.com/office/drawing/2017/decorative" val="1"/>
              </a:ext>
            </a:extLst>
          </p:cNvPr>
          <p:cNvSpPr/>
          <p:nvPr/>
        </p:nvSpPr>
        <p:spPr>
          <a:xfrm>
            <a:off x="4638302" y="3485631"/>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2" name="!!Rectangle 41">
            <a:extLst>
              <a:ext uri="{FF2B5EF4-FFF2-40B4-BE49-F238E27FC236}">
                <a16:creationId xmlns:a16="http://schemas.microsoft.com/office/drawing/2014/main" id="{A2299ADC-3B84-4569-92FC-F6043776DC74}"/>
              </a:ext>
            </a:extLst>
          </p:cNvPr>
          <p:cNvSpPr/>
          <p:nvPr/>
        </p:nvSpPr>
        <p:spPr>
          <a:xfrm>
            <a:off x="4738483" y="1764467"/>
            <a:ext cx="3108960" cy="1250918"/>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Foo();</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Bar();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Baz();</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a:ln>
                  <a:noFill/>
                </a:ln>
                <a:solidFill>
                  <a:srgbClr val="000000"/>
                </a:solidFill>
                <a:effectLst/>
                <a:uLnTx/>
                <a:uFillTx/>
                <a:latin typeface="Consolas" panose="020B0609020204030204" pitchFamily="49" charset="0"/>
                <a:ea typeface="+mn-ea"/>
                <a:cs typeface="+mn-cs"/>
              </a:rPr>
              <a:t> Test();</a:t>
            </a:r>
            <a:endPar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p:txBody>
      </p:sp>
      <p:sp>
        <p:nvSpPr>
          <p:cNvPr id="43" name="Rectangle 42">
            <a:extLst>
              <a:ext uri="{FF2B5EF4-FFF2-40B4-BE49-F238E27FC236}">
                <a16:creationId xmlns:a16="http://schemas.microsoft.com/office/drawing/2014/main" id="{30398206-754B-49ED-B902-8A768A91F99F}"/>
              </a:ext>
              <a:ext uri="{C183D7F6-B498-43B3-948B-1728B52AA6E4}">
                <adec:decorative xmlns:adec="http://schemas.microsoft.com/office/drawing/2017/decorative" val="1"/>
              </a:ext>
            </a:extLst>
          </p:cNvPr>
          <p:cNvSpPr/>
          <p:nvPr/>
        </p:nvSpPr>
        <p:spPr>
          <a:xfrm>
            <a:off x="4638302" y="1764467"/>
            <a:ext cx="100182" cy="125091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4" name="Rectangle 43">
            <a:extLst>
              <a:ext uri="{FF2B5EF4-FFF2-40B4-BE49-F238E27FC236}">
                <a16:creationId xmlns:a16="http://schemas.microsoft.com/office/drawing/2014/main" id="{D02F1D00-53FA-465B-A19E-A5889FFDE590}"/>
              </a:ext>
            </a:extLst>
          </p:cNvPr>
          <p:cNvSpPr>
            <a:spLocks/>
          </p:cNvSpPr>
          <p:nvPr/>
        </p:nvSpPr>
        <p:spPr>
          <a:xfrm>
            <a:off x="4738483" y="129422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rPr>
              <a:t>File:</a:t>
            </a: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 </a:t>
            </a:r>
            <a:r>
              <a:rPr kumimoji="0" lang="en-US" sz="1800" b="0" i="0" u="none" strike="noStrike" kern="1200" cap="none" spc="0" normalizeH="0" baseline="0" noProof="0" dirty="0" err="1">
                <a:ln>
                  <a:noFill/>
                </a:ln>
                <a:solidFill>
                  <a:srgbClr val="000000"/>
                </a:solidFill>
                <a:effectLst/>
                <a:uLnTx/>
                <a:uFillTx/>
                <a:latin typeface="Arial" panose="020B0604020202020204"/>
                <a:ea typeface="+mn-ea"/>
                <a:cs typeface="+mn-cs"/>
              </a:rPr>
              <a:t>functions.h</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49" name="Rectangle 48">
            <a:extLst>
              <a:ext uri="{FF2B5EF4-FFF2-40B4-BE49-F238E27FC236}">
                <a16:creationId xmlns:a16="http://schemas.microsoft.com/office/drawing/2014/main" id="{9D3BADAD-6D92-4353-A805-ED0E8E49F17F}"/>
              </a:ext>
              <a:ext uri="{C183D7F6-B498-43B3-948B-1728B52AA6E4}">
                <adec:decorative xmlns:adec="http://schemas.microsoft.com/office/drawing/2017/decorative" val="1"/>
              </a:ext>
            </a:extLst>
          </p:cNvPr>
          <p:cNvSpPr/>
          <p:nvPr/>
        </p:nvSpPr>
        <p:spPr>
          <a:xfrm>
            <a:off x="4638301" y="129422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0" name="!!Rectangle 49">
            <a:extLst>
              <a:ext uri="{FF2B5EF4-FFF2-40B4-BE49-F238E27FC236}">
                <a16:creationId xmlns:a16="http://schemas.microsoft.com/office/drawing/2014/main" id="{ECCC722B-AF62-414D-BC74-E08937B5A608}"/>
              </a:ext>
            </a:extLst>
          </p:cNvPr>
          <p:cNvSpPr>
            <a:spLocks/>
          </p:cNvSpPr>
          <p:nvPr/>
        </p:nvSpPr>
        <p:spPr>
          <a:xfrm>
            <a:off x="8501508" y="3929786"/>
            <a:ext cx="3108960" cy="2676998"/>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Foo();</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Bar();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Baz();</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Test();</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 </a:t>
            </a:r>
            <a:r>
              <a:rPr kumimoji="0" lang="en-US" sz="1800" b="0" i="0" u="none" strike="noStrike" kern="1200" cap="none" spc="0" normalizeH="0" baseline="0" noProof="0" dirty="0" err="1">
                <a:ln>
                  <a:noFill/>
                </a:ln>
                <a:solidFill>
                  <a:sysClr val="windowText" lastClr="000000"/>
                </a:solidFill>
                <a:effectLst/>
                <a:uLnTx/>
                <a:uFillTx/>
                <a:latin typeface="Consolas" panose="020B0609020204030204" pitchFamily="49" charset="0"/>
                <a:ea typeface="+mn-ea"/>
                <a:cs typeface="+mn-cs"/>
              </a:rPr>
              <a:t>SomeExample</a:t>
            </a: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b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	Bar();</a:t>
            </a:r>
            <a:b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p>
        </p:txBody>
      </p:sp>
      <p:sp>
        <p:nvSpPr>
          <p:cNvPr id="51" name="Rectangle 50">
            <a:extLst>
              <a:ext uri="{FF2B5EF4-FFF2-40B4-BE49-F238E27FC236}">
                <a16:creationId xmlns:a16="http://schemas.microsoft.com/office/drawing/2014/main" id="{7A4BB1D4-BBE5-4994-9897-80D86FD9D9B7}"/>
              </a:ext>
              <a:ext uri="{C183D7F6-B498-43B3-948B-1728B52AA6E4}">
                <adec:decorative xmlns:adec="http://schemas.microsoft.com/office/drawing/2017/decorative" val="1"/>
              </a:ext>
            </a:extLst>
          </p:cNvPr>
          <p:cNvSpPr>
            <a:spLocks/>
          </p:cNvSpPr>
          <p:nvPr/>
        </p:nvSpPr>
        <p:spPr>
          <a:xfrm>
            <a:off x="8401328" y="3929786"/>
            <a:ext cx="100182" cy="267699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52" name="Rectangle 51">
            <a:extLst>
              <a:ext uri="{FF2B5EF4-FFF2-40B4-BE49-F238E27FC236}">
                <a16:creationId xmlns:a16="http://schemas.microsoft.com/office/drawing/2014/main" id="{B31E3B37-82E0-4920-8F98-7C1176865607}"/>
              </a:ext>
            </a:extLst>
          </p:cNvPr>
          <p:cNvSpPr>
            <a:spLocks/>
          </p:cNvSpPr>
          <p:nvPr/>
        </p:nvSpPr>
        <p:spPr>
          <a:xfrm>
            <a:off x="8501508" y="3472585"/>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rPr>
              <a:t>File:</a:t>
            </a: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 otherFile2.cpp</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54" name="Rectangle 53">
            <a:extLst>
              <a:ext uri="{FF2B5EF4-FFF2-40B4-BE49-F238E27FC236}">
                <a16:creationId xmlns:a16="http://schemas.microsoft.com/office/drawing/2014/main" id="{E1815196-43C3-4390-B17E-80EF59CEE29E}"/>
              </a:ext>
              <a:ext uri="{C183D7F6-B498-43B3-948B-1728B52AA6E4}">
                <adec:decorative xmlns:adec="http://schemas.microsoft.com/office/drawing/2017/decorative" val="1"/>
              </a:ext>
            </a:extLst>
          </p:cNvPr>
          <p:cNvSpPr/>
          <p:nvPr/>
        </p:nvSpPr>
        <p:spPr>
          <a:xfrm>
            <a:off x="8401327" y="3472585"/>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Tree>
    <p:custDataLst>
      <p:tags r:id="rId1"/>
    </p:custDataLst>
    <p:extLst>
      <p:ext uri="{BB962C8B-B14F-4D97-AF65-F5344CB8AC3E}">
        <p14:creationId xmlns:p14="http://schemas.microsoft.com/office/powerpoint/2010/main" val="141616942"/>
      </p:ext>
    </p:extLst>
  </p:cSld>
  <p:clrMapOvr>
    <a:masterClrMapping/>
  </p:clrMapOvr>
  <p:transition spd="slow">
    <p:fade/>
  </p:transition>
</p:sld>
</file>

<file path=ppt/slides/slide31.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What About the Function Definitions? </a:t>
            </a:r>
            <a:endParaRPr lang="en-US" dirty="0">
              <a:solidFill>
                <a:schemeClr val="bg1"/>
              </a:solidFill>
              <a:latin typeface="Consolas" panose="020B0609020204030204" pitchFamily="49" charset="0"/>
            </a:endParaRPr>
          </a:p>
        </p:txBody>
      </p:sp>
      <p:sp>
        <p:nvSpPr>
          <p:cNvPr id="32" name="Rectangle 31">
            <a:extLst>
              <a:ext uri="{FF2B5EF4-FFF2-40B4-BE49-F238E27FC236}">
                <a16:creationId xmlns:a16="http://schemas.microsoft.com/office/drawing/2014/main" id="{B52E2604-1C88-496D-86B6-06D4C999D887}"/>
              </a:ext>
            </a:extLst>
          </p:cNvPr>
          <p:cNvSpPr>
            <a:spLocks/>
          </p:cNvSpPr>
          <p:nvPr/>
        </p:nvSpPr>
        <p:spPr>
          <a:xfrm>
            <a:off x="709780" y="3015385"/>
            <a:ext cx="320040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rPr>
              <a:t>File:</a:t>
            </a: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 program.cpp</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30" name="Rectangle 29">
            <a:extLst>
              <a:ext uri="{FF2B5EF4-FFF2-40B4-BE49-F238E27FC236}">
                <a16:creationId xmlns:a16="http://schemas.microsoft.com/office/drawing/2014/main" id="{79F0CEA1-5CD0-438A-B4D0-AC8126A4416C}"/>
              </a:ext>
            </a:extLst>
          </p:cNvPr>
          <p:cNvSpPr/>
          <p:nvPr/>
        </p:nvSpPr>
        <p:spPr>
          <a:xfrm>
            <a:off x="709780" y="3485631"/>
            <a:ext cx="3200400" cy="2676999"/>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3C556C">
                    <a:lumMod val="75000"/>
                  </a:srgbClr>
                </a:solidFill>
                <a:effectLst/>
                <a:uLnTx/>
                <a:uFillTx/>
                <a:latin typeface="Consolas" panose="020B0609020204030204" pitchFamily="49" charset="0"/>
                <a:ea typeface="+mn-ea"/>
                <a:cs typeface="+mn-cs"/>
              </a:rPr>
              <a:t>#include</a:t>
            </a:r>
            <a:r>
              <a:rPr kumimoji="0" lang="en-US" sz="1800" b="0" i="0" u="none" strike="noStrike" kern="1200" cap="none" spc="0" normalizeH="0" baseline="0" noProof="0" dirty="0">
                <a:ln>
                  <a:noFill/>
                </a:ln>
                <a:solidFill>
                  <a:srgbClr val="3C556C">
                    <a:lumMod val="75000"/>
                  </a:srgbClr>
                </a:solidFill>
                <a:effectLst/>
                <a:uLnTx/>
                <a:uFillTx/>
                <a:latin typeface="Arial" panose="020B0604020202020204"/>
                <a:ea typeface="+mn-ea"/>
                <a:cs typeface="+mn-cs"/>
              </a:rPr>
              <a:t> </a:t>
            </a:r>
            <a:r>
              <a:rPr kumimoji="0" lang="en-US" sz="1800" b="0" i="0" u="none" strike="noStrike" kern="1200" cap="none" spc="0" normalizeH="0" baseline="0" noProof="0" dirty="0">
                <a:ln>
                  <a:noFill/>
                </a:ln>
                <a:solidFill>
                  <a:srgbClr val="A31515"/>
                </a:solidFill>
                <a:effectLs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A31515"/>
                </a:solidFill>
                <a:effectLst/>
                <a:uLnTx/>
                <a:uFillTx/>
                <a:latin typeface="Consolas" panose="020B0609020204030204" pitchFamily="49" charset="0"/>
                <a:ea typeface="+mn-ea"/>
                <a:cs typeface="+mn-cs"/>
              </a:rPr>
              <a:t>functions.h</a:t>
            </a:r>
            <a:r>
              <a:rPr kumimoji="0" lang="en-US" sz="1800" b="0" i="0" u="none" strike="noStrike" kern="1200" cap="none" spc="0" normalizeH="0" baseline="0" noProof="0" dirty="0">
                <a:ln>
                  <a:noFill/>
                </a:ln>
                <a:solidFill>
                  <a:srgbClr val="A31515"/>
                </a:solidFill>
                <a:effectLst/>
                <a:uLnTx/>
                <a:uFillTx/>
                <a:latin typeface="Consolas" panose="020B0609020204030204" pitchFamily="49" charset="0"/>
                <a:ea typeface="+mn-ea"/>
                <a:cs typeface="+mn-cs"/>
              </a:rPr>
              <a:t>"</a:t>
            </a:r>
            <a:endParaRPr kumimoji="0" lang="en-US" sz="1800" b="0" i="0" u="none" strike="noStrike" kern="1200" cap="none" spc="0" normalizeH="0" baseline="0" noProof="0" dirty="0">
              <a:ln>
                <a:noFill/>
              </a:ln>
              <a:solidFill>
                <a:sysClr val="windowText" lastClr="000000"/>
              </a:solidFill>
              <a:effectLst/>
              <a:uLnTx/>
              <a:uFillTx/>
              <a:latin typeface="Arial" panose="020B060402020202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int</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main(</a:t>
            </a: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Foo();</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Bar();</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	return</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 0;</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a:t>
            </a:r>
          </a:p>
        </p:txBody>
      </p:sp>
      <p:sp>
        <p:nvSpPr>
          <p:cNvPr id="31" name="Rectangle 30">
            <a:extLst>
              <a:ext uri="{FF2B5EF4-FFF2-40B4-BE49-F238E27FC236}">
                <a16:creationId xmlns:a16="http://schemas.microsoft.com/office/drawing/2014/main" id="{6DC477F7-4B06-465E-BA9C-1A9AACC06030}"/>
              </a:ext>
              <a:ext uri="{C183D7F6-B498-43B3-948B-1728B52AA6E4}">
                <adec:decorative xmlns:adec="http://schemas.microsoft.com/office/drawing/2017/decorative" val="1"/>
              </a:ext>
            </a:extLst>
          </p:cNvPr>
          <p:cNvSpPr/>
          <p:nvPr/>
        </p:nvSpPr>
        <p:spPr>
          <a:xfrm>
            <a:off x="609600" y="3485631"/>
            <a:ext cx="100182" cy="2676999"/>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3" name="Rectangle 32">
            <a:extLst>
              <a:ext uri="{FF2B5EF4-FFF2-40B4-BE49-F238E27FC236}">
                <a16:creationId xmlns:a16="http://schemas.microsoft.com/office/drawing/2014/main" id="{2F6D0C58-3EE3-456D-8F77-73D63CC769A5}"/>
              </a:ext>
              <a:ext uri="{C183D7F6-B498-43B3-948B-1728B52AA6E4}">
                <adec:decorative xmlns:adec="http://schemas.microsoft.com/office/drawing/2017/decorative" val="1"/>
              </a:ext>
            </a:extLst>
          </p:cNvPr>
          <p:cNvSpPr/>
          <p:nvPr/>
        </p:nvSpPr>
        <p:spPr>
          <a:xfrm>
            <a:off x="609599" y="3015385"/>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6" name="Rectangle 35">
            <a:extLst>
              <a:ext uri="{FF2B5EF4-FFF2-40B4-BE49-F238E27FC236}">
                <a16:creationId xmlns:a16="http://schemas.microsoft.com/office/drawing/2014/main" id="{18BF0301-DFF3-4A7A-8683-78C841B7CA98}"/>
              </a:ext>
            </a:extLst>
          </p:cNvPr>
          <p:cNvSpPr>
            <a:spLocks/>
          </p:cNvSpPr>
          <p:nvPr/>
        </p:nvSpPr>
        <p:spPr>
          <a:xfrm>
            <a:off x="4738483" y="160020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rPr>
              <a:t>File:</a:t>
            </a: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 </a:t>
            </a:r>
            <a:r>
              <a:rPr kumimoji="0" lang="en-US" sz="1800" b="0" i="0" u="none" strike="noStrike" kern="1200" cap="none" spc="0" normalizeH="0" baseline="0" noProof="0" dirty="0" err="1">
                <a:ln>
                  <a:noFill/>
                </a:ln>
                <a:solidFill>
                  <a:srgbClr val="000000"/>
                </a:solidFill>
                <a:effectLst/>
                <a:uLnTx/>
                <a:uFillTx/>
                <a:latin typeface="Arial" panose="020B0604020202020204"/>
                <a:ea typeface="+mn-ea"/>
                <a:cs typeface="+mn-cs"/>
              </a:rPr>
              <a:t>functions.h</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34" name="Rectangle 33">
            <a:extLst>
              <a:ext uri="{FF2B5EF4-FFF2-40B4-BE49-F238E27FC236}">
                <a16:creationId xmlns:a16="http://schemas.microsoft.com/office/drawing/2014/main" id="{7A08DC07-83CB-4C76-B05B-C964F08D4722}"/>
              </a:ext>
            </a:extLst>
          </p:cNvPr>
          <p:cNvSpPr/>
          <p:nvPr/>
        </p:nvSpPr>
        <p:spPr>
          <a:xfrm>
            <a:off x="4738483" y="2070447"/>
            <a:ext cx="3108960" cy="794222"/>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Foo();</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a:t>
            </a:r>
            <a:r>
              <a:rPr kumimoji="0" lang="en-US" sz="1800" b="0" i="0" u="none" strike="noStrike" kern="1200" cap="none" spc="0" normalizeH="0" baseline="0" noProof="0" dirty="0">
                <a:ln>
                  <a:noFill/>
                </a:ln>
                <a:solidFill>
                  <a:srgbClr val="FFFFFF"/>
                </a:solidFill>
                <a:effectLst/>
                <a:uLnTx/>
                <a:uFillTx/>
                <a:latin typeface="Consolas" panose="020B0609020204030204" pitchFamily="49" charset="0"/>
                <a:ea typeface="+mn-ea"/>
                <a:cs typeface="+mn-cs"/>
              </a:rPr>
              <a:t> </a:t>
            </a:r>
            <a:r>
              <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rPr>
              <a:t>Bar();</a:t>
            </a:r>
          </a:p>
        </p:txBody>
      </p:sp>
      <p:sp>
        <p:nvSpPr>
          <p:cNvPr id="35" name="Rectangle 34">
            <a:extLst>
              <a:ext uri="{FF2B5EF4-FFF2-40B4-BE49-F238E27FC236}">
                <a16:creationId xmlns:a16="http://schemas.microsoft.com/office/drawing/2014/main" id="{E8C9FEE9-05DA-473D-B3C7-9D1216954D56}"/>
              </a:ext>
              <a:ext uri="{C183D7F6-B498-43B3-948B-1728B52AA6E4}">
                <adec:decorative xmlns:adec="http://schemas.microsoft.com/office/drawing/2017/decorative" val="1"/>
              </a:ext>
            </a:extLst>
          </p:cNvPr>
          <p:cNvSpPr/>
          <p:nvPr/>
        </p:nvSpPr>
        <p:spPr>
          <a:xfrm>
            <a:off x="4638302" y="2070447"/>
            <a:ext cx="100182" cy="794222"/>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37" name="Rectangle 36">
            <a:extLst>
              <a:ext uri="{FF2B5EF4-FFF2-40B4-BE49-F238E27FC236}">
                <a16:creationId xmlns:a16="http://schemas.microsoft.com/office/drawing/2014/main" id="{9EA89062-E8F1-4E1E-94E7-A626D71FCFE6}"/>
              </a:ext>
              <a:ext uri="{C183D7F6-B498-43B3-948B-1728B52AA6E4}">
                <adec:decorative xmlns:adec="http://schemas.microsoft.com/office/drawing/2017/decorative" val="1"/>
              </a:ext>
            </a:extLst>
          </p:cNvPr>
          <p:cNvSpPr/>
          <p:nvPr/>
        </p:nvSpPr>
        <p:spPr>
          <a:xfrm>
            <a:off x="4638301" y="160020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7" name="Rectangle 46">
            <a:extLst>
              <a:ext uri="{FF2B5EF4-FFF2-40B4-BE49-F238E27FC236}">
                <a16:creationId xmlns:a16="http://schemas.microsoft.com/office/drawing/2014/main" id="{5E0227D1-196B-435B-AC96-4B0179AF0A9C}"/>
              </a:ext>
            </a:extLst>
          </p:cNvPr>
          <p:cNvSpPr>
            <a:spLocks/>
          </p:cNvSpPr>
          <p:nvPr/>
        </p:nvSpPr>
        <p:spPr>
          <a:xfrm>
            <a:off x="8501508"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rPr>
              <a:t>File:</a:t>
            </a: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 otherFile2.cpp</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45" name="Rectangle 44">
            <a:extLst>
              <a:ext uri="{FF2B5EF4-FFF2-40B4-BE49-F238E27FC236}">
                <a16:creationId xmlns:a16="http://schemas.microsoft.com/office/drawing/2014/main" id="{DA3E2B8E-730B-413A-9155-1526521EDC63}"/>
              </a:ext>
            </a:extLst>
          </p:cNvPr>
          <p:cNvSpPr>
            <a:spLocks/>
          </p:cNvSpPr>
          <p:nvPr/>
        </p:nvSpPr>
        <p:spPr>
          <a:xfrm>
            <a:off x="8501508"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3C556C">
                    <a:lumMod val="75000"/>
                  </a:srgbClr>
                </a:solidFill>
                <a:effectLst/>
                <a:uLnTx/>
                <a:uFillTx/>
                <a:latin typeface="Consolas" panose="020B0609020204030204" pitchFamily="49" charset="0"/>
                <a:ea typeface="+mn-ea"/>
                <a:cs typeface="+mn-cs"/>
              </a:rPr>
              <a:t>#include</a:t>
            </a:r>
            <a:r>
              <a:rPr kumimoji="0" lang="en-US" sz="1800" b="0" i="0" u="none" strike="noStrike" kern="1200" cap="none" spc="0" normalizeH="0" baseline="0" noProof="0" dirty="0">
                <a:ln>
                  <a:noFill/>
                </a:ln>
                <a:solidFill>
                  <a:srgbClr val="3C556C">
                    <a:lumMod val="75000"/>
                  </a:srgbClr>
                </a:solidFill>
                <a:effectLst/>
                <a:uLnTx/>
                <a:uFillTx/>
                <a:latin typeface="Arial" panose="020B0604020202020204"/>
                <a:ea typeface="+mn-ea"/>
                <a:cs typeface="+mn-cs"/>
              </a:rPr>
              <a:t> </a:t>
            </a:r>
            <a:r>
              <a:rPr kumimoji="0" lang="en-US" sz="1800" b="0" i="0" u="none" strike="noStrike" kern="1200" cap="none" spc="0" normalizeH="0" baseline="0" noProof="0" dirty="0">
                <a:ln>
                  <a:noFill/>
                </a:ln>
                <a:solidFill>
                  <a:srgbClr val="A31515"/>
                </a:solidFill>
                <a:effectLs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A31515"/>
                </a:solidFill>
                <a:effectLst/>
                <a:uLnTx/>
                <a:uFillTx/>
                <a:latin typeface="Consolas" panose="020B0609020204030204" pitchFamily="49" charset="0"/>
                <a:ea typeface="+mn-ea"/>
                <a:cs typeface="+mn-cs"/>
              </a:rPr>
              <a:t>functions.h</a:t>
            </a:r>
            <a:r>
              <a:rPr kumimoji="0" lang="en-US" sz="1800" b="0" i="0" u="none" strike="noStrike" kern="1200" cap="none" spc="0" normalizeH="0" baseline="0" noProof="0" dirty="0">
                <a:ln>
                  <a:noFill/>
                </a:ln>
                <a:solidFill>
                  <a:srgbClr val="A31515"/>
                </a:solidFill>
                <a:effectLst/>
                <a:uLnTx/>
                <a:uFillTx/>
                <a:latin typeface="Consolas" panose="020B0609020204030204" pitchFamily="49" charset="0"/>
                <a:ea typeface="+mn-ea"/>
                <a:cs typeface="+mn-cs"/>
              </a:rPr>
              <a:t>"</a:t>
            </a:r>
            <a:endParaRPr kumimoji="0" lang="en-US" sz="1800" b="0" i="0" u="none" strike="noStrike" kern="1200" cap="none" spc="0" normalizeH="0" baseline="0" noProof="0" dirty="0">
              <a:ln>
                <a:noFill/>
              </a:ln>
              <a:solidFill>
                <a:sysClr val="windowText" lastClr="000000"/>
              </a:solidFill>
              <a:effectLst/>
              <a:uLnTx/>
              <a:uFillTx/>
              <a:latin typeface="Arial" panose="020B060402020202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 </a:t>
            </a:r>
            <a:r>
              <a:rPr kumimoji="0" lang="en-US" sz="1800" b="0" i="0" u="none" strike="noStrike" kern="1200" cap="none" spc="0" normalizeH="0" baseline="0" noProof="0" dirty="0" err="1">
                <a:ln>
                  <a:noFill/>
                </a:ln>
                <a:solidFill>
                  <a:sysClr val="windowText" lastClr="000000"/>
                </a:solidFill>
                <a:effectLst/>
                <a:uLnTx/>
                <a:uFillTx/>
                <a:latin typeface="Consolas" panose="020B0609020204030204" pitchFamily="49" charset="0"/>
                <a:ea typeface="+mn-ea"/>
                <a:cs typeface="+mn-cs"/>
              </a:rPr>
              <a:t>SomeExample</a:t>
            </a: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b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	Bar();</a:t>
            </a:r>
            <a:b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p>
        </p:txBody>
      </p:sp>
      <p:sp>
        <p:nvSpPr>
          <p:cNvPr id="46" name="Rectangle 45">
            <a:extLst>
              <a:ext uri="{FF2B5EF4-FFF2-40B4-BE49-F238E27FC236}">
                <a16:creationId xmlns:a16="http://schemas.microsoft.com/office/drawing/2014/main" id="{F4E008B5-AE29-4E1D-94C6-AD3F7BCC52EB}"/>
              </a:ext>
              <a:ext uri="{C183D7F6-B498-43B3-948B-1728B52AA6E4}">
                <adec:decorative xmlns:adec="http://schemas.microsoft.com/office/drawing/2017/decorative" val="1"/>
              </a:ext>
            </a:extLst>
          </p:cNvPr>
          <p:cNvSpPr>
            <a:spLocks/>
          </p:cNvSpPr>
          <p:nvPr/>
        </p:nvSpPr>
        <p:spPr>
          <a:xfrm>
            <a:off x="8401328"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8" name="Rectangle 47">
            <a:extLst>
              <a:ext uri="{FF2B5EF4-FFF2-40B4-BE49-F238E27FC236}">
                <a16:creationId xmlns:a16="http://schemas.microsoft.com/office/drawing/2014/main" id="{17B767C6-DB64-4EAD-9940-B10129C17D1E}"/>
              </a:ext>
              <a:ext uri="{C183D7F6-B498-43B3-948B-1728B52AA6E4}">
                <adec:decorative xmlns:adec="http://schemas.microsoft.com/office/drawing/2017/decorative" val="1"/>
              </a:ext>
            </a:extLst>
          </p:cNvPr>
          <p:cNvSpPr/>
          <p:nvPr/>
        </p:nvSpPr>
        <p:spPr>
          <a:xfrm>
            <a:off x="8401327"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1" name="Rectangle 40">
            <a:extLst>
              <a:ext uri="{FF2B5EF4-FFF2-40B4-BE49-F238E27FC236}">
                <a16:creationId xmlns:a16="http://schemas.microsoft.com/office/drawing/2014/main" id="{CA843E9C-6519-4192-B7F1-5A62CD2AE85E}"/>
              </a:ext>
            </a:extLst>
          </p:cNvPr>
          <p:cNvSpPr>
            <a:spLocks/>
          </p:cNvSpPr>
          <p:nvPr/>
        </p:nvSpPr>
        <p:spPr>
          <a:xfrm>
            <a:off x="4738483" y="3619610"/>
            <a:ext cx="3108960"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rPr>
              <a:t>File:</a:t>
            </a:r>
            <a:r>
              <a:rPr kumimoji="0" lang="en-US" sz="1800" b="0" i="0" u="none" strike="noStrike" kern="1200" cap="none" spc="0" normalizeH="0" baseline="0" noProof="0" dirty="0">
                <a:ln>
                  <a:noFill/>
                </a:ln>
                <a:solidFill>
                  <a:srgbClr val="000000"/>
                </a:solidFill>
                <a:effectLst/>
                <a:uLnTx/>
                <a:uFillTx/>
                <a:latin typeface="Arial" panose="020B0604020202020204"/>
                <a:ea typeface="+mn-ea"/>
                <a:cs typeface="+mn-cs"/>
              </a:rPr>
              <a:t> otherFile1.cpp</a:t>
            </a:r>
            <a:endParaRPr kumimoji="0" lang="en-US" sz="1800" b="1" i="0" u="none" strike="noStrike" kern="1200" cap="none" spc="0" normalizeH="0" baseline="0" noProof="0" dirty="0">
              <a:ln>
                <a:noFill/>
              </a:ln>
              <a:solidFill>
                <a:srgbClr val="000000"/>
              </a:solidFill>
              <a:effectLst/>
              <a:uLnTx/>
              <a:uFillTx/>
              <a:latin typeface="Arial" panose="020B0604020202020204"/>
              <a:ea typeface="+mn-ea"/>
              <a:cs typeface="+mn-cs"/>
            </a:endParaRPr>
          </a:p>
        </p:txBody>
      </p:sp>
      <p:sp>
        <p:nvSpPr>
          <p:cNvPr id="39" name="Rectangle 38">
            <a:extLst>
              <a:ext uri="{FF2B5EF4-FFF2-40B4-BE49-F238E27FC236}">
                <a16:creationId xmlns:a16="http://schemas.microsoft.com/office/drawing/2014/main" id="{196D9F2F-C80B-4AFB-80AF-063C378E6AE9}"/>
              </a:ext>
            </a:extLst>
          </p:cNvPr>
          <p:cNvSpPr/>
          <p:nvPr/>
        </p:nvSpPr>
        <p:spPr>
          <a:xfrm>
            <a:off x="4738483" y="4076810"/>
            <a:ext cx="3108960" cy="2073111"/>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3C556C">
                    <a:lumMod val="75000"/>
                  </a:srgbClr>
                </a:solidFill>
                <a:effectLst/>
                <a:uLnTx/>
                <a:uFillTx/>
                <a:latin typeface="Consolas" panose="020B0609020204030204" pitchFamily="49" charset="0"/>
                <a:ea typeface="+mn-ea"/>
                <a:cs typeface="+mn-cs"/>
              </a:rPr>
              <a:t>#include</a:t>
            </a:r>
            <a:r>
              <a:rPr kumimoji="0" lang="en-US" sz="1800" b="0" i="0" u="none" strike="noStrike" kern="1200" cap="none" spc="0" normalizeH="0" baseline="0" noProof="0" dirty="0">
                <a:ln>
                  <a:noFill/>
                </a:ln>
                <a:solidFill>
                  <a:srgbClr val="3C556C">
                    <a:lumMod val="75000"/>
                  </a:srgbClr>
                </a:solidFill>
                <a:effectLst/>
                <a:uLnTx/>
                <a:uFillTx/>
                <a:latin typeface="Arial" panose="020B0604020202020204"/>
                <a:ea typeface="+mn-ea"/>
                <a:cs typeface="+mn-cs"/>
              </a:rPr>
              <a:t> </a:t>
            </a:r>
            <a:r>
              <a:rPr kumimoji="0" lang="en-US" sz="1800" b="0" i="0" u="none" strike="noStrike" kern="1200" cap="none" spc="0" normalizeH="0" baseline="0" noProof="0" dirty="0">
                <a:ln>
                  <a:noFill/>
                </a:ln>
                <a:solidFill>
                  <a:srgbClr val="A31515"/>
                </a:solidFill>
                <a:effectLst/>
                <a:uLnTx/>
                <a:uFillTx/>
                <a:latin typeface="Consolas" panose="020B0609020204030204" pitchFamily="49" charset="0"/>
                <a:ea typeface="+mn-ea"/>
                <a:cs typeface="+mn-cs"/>
              </a:rPr>
              <a:t>"</a:t>
            </a:r>
            <a:r>
              <a:rPr kumimoji="0" lang="en-US" sz="1800" b="0" i="0" u="none" strike="noStrike" kern="1200" cap="none" spc="0" normalizeH="0" baseline="0" noProof="0" dirty="0" err="1">
                <a:ln>
                  <a:noFill/>
                </a:ln>
                <a:solidFill>
                  <a:srgbClr val="A31515"/>
                </a:solidFill>
                <a:effectLst/>
                <a:uLnTx/>
                <a:uFillTx/>
                <a:latin typeface="Consolas" panose="020B0609020204030204" pitchFamily="49" charset="0"/>
                <a:ea typeface="+mn-ea"/>
                <a:cs typeface="+mn-cs"/>
              </a:rPr>
              <a:t>functions.h</a:t>
            </a:r>
            <a:r>
              <a:rPr kumimoji="0" lang="en-US" sz="1800" b="0" i="0" u="none" strike="noStrike" kern="1200" cap="none" spc="0" normalizeH="0" baseline="0" noProof="0" dirty="0">
                <a:ln>
                  <a:noFill/>
                </a:ln>
                <a:solidFill>
                  <a:srgbClr val="A31515"/>
                </a:solidFill>
                <a:effectLst/>
                <a:uLnTx/>
                <a:uFillTx/>
                <a:latin typeface="Consolas" panose="020B0609020204030204" pitchFamily="49" charset="0"/>
                <a:ea typeface="+mn-ea"/>
                <a:cs typeface="+mn-cs"/>
              </a:rPr>
              <a:t>"</a:t>
            </a:r>
            <a:endParaRPr kumimoji="0" lang="en-US" sz="1800" b="0" i="0" u="none" strike="noStrike" kern="1200" cap="none" spc="0" normalizeH="0" baseline="0" noProof="0" dirty="0">
              <a:ln>
                <a:noFill/>
              </a:ln>
              <a:solidFill>
                <a:sysClr val="windowText" lastClr="000000"/>
              </a:solidFill>
              <a:effectLst/>
              <a:uLnTx/>
              <a:uFillTx/>
              <a:latin typeface="Arial" panose="020B0604020202020204"/>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000000"/>
              </a:solidFill>
              <a:effectLst/>
              <a:uLnTx/>
              <a:uFillTx/>
              <a:latin typeface="Consolas" panose="020B0609020204030204" pitchFamily="49" charset="0"/>
              <a:ea typeface="+mn-ea"/>
              <a:cs typeface="+mn-cs"/>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0000FF"/>
                </a:solidFill>
                <a:effectLst/>
                <a:uLnTx/>
                <a:uFillTx/>
                <a:latin typeface="Consolas" panose="020B0609020204030204" pitchFamily="49" charset="0"/>
                <a:ea typeface="+mn-ea"/>
                <a:cs typeface="+mn-cs"/>
              </a:rPr>
              <a:t>void </a:t>
            </a:r>
            <a:r>
              <a:rPr kumimoji="0" lang="en-US" sz="1800" b="0" i="0" u="none" strike="noStrike" kern="1200" cap="none" spc="0" normalizeH="0" baseline="0" noProof="0" dirty="0" err="1">
                <a:ln>
                  <a:noFill/>
                </a:ln>
                <a:solidFill>
                  <a:sysClr val="windowText" lastClr="000000"/>
                </a:solidFill>
                <a:effectLst/>
                <a:uLnTx/>
                <a:uFillTx/>
                <a:latin typeface="Consolas" panose="020B0609020204030204" pitchFamily="49" charset="0"/>
                <a:ea typeface="+mn-ea"/>
                <a:cs typeface="+mn-cs"/>
              </a:rPr>
              <a:t>SomeExample</a:t>
            </a: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b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	Bar();</a:t>
            </a:r>
            <a:b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br>
            <a:r>
              <a:rPr kumimoji="0" lang="en-US" sz="1800" b="0" i="0" u="none" strike="noStrike" kern="1200" cap="none" spc="0" normalizeH="0" baseline="0" noProof="0" dirty="0">
                <a:ln>
                  <a:noFill/>
                </a:ln>
                <a:solidFill>
                  <a:sysClr val="windowText" lastClr="000000"/>
                </a:solidFill>
                <a:effectLst/>
                <a:uLnTx/>
                <a:uFillTx/>
                <a:latin typeface="Consolas" panose="020B0609020204030204" pitchFamily="49" charset="0"/>
                <a:ea typeface="+mn-ea"/>
                <a:cs typeface="+mn-cs"/>
              </a:rPr>
              <a:t>}</a:t>
            </a:r>
          </a:p>
        </p:txBody>
      </p:sp>
      <p:sp>
        <p:nvSpPr>
          <p:cNvPr id="40" name="Rectangle 39">
            <a:extLst>
              <a:ext uri="{FF2B5EF4-FFF2-40B4-BE49-F238E27FC236}">
                <a16:creationId xmlns:a16="http://schemas.microsoft.com/office/drawing/2014/main" id="{B9392719-0F80-4CC4-BB6A-60F878B981D5}"/>
              </a:ext>
              <a:ext uri="{C183D7F6-B498-43B3-948B-1728B52AA6E4}">
                <adec:decorative xmlns:adec="http://schemas.microsoft.com/office/drawing/2017/decorative" val="1"/>
              </a:ext>
            </a:extLst>
          </p:cNvPr>
          <p:cNvSpPr/>
          <p:nvPr/>
        </p:nvSpPr>
        <p:spPr>
          <a:xfrm>
            <a:off x="4638303" y="4076810"/>
            <a:ext cx="100182" cy="2073111"/>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49" name="Rectangle 48">
            <a:extLst>
              <a:ext uri="{FF2B5EF4-FFF2-40B4-BE49-F238E27FC236}">
                <a16:creationId xmlns:a16="http://schemas.microsoft.com/office/drawing/2014/main" id="{F0361CE4-887C-427B-A90B-3640C7A29B9B}"/>
              </a:ext>
              <a:ext uri="{C183D7F6-B498-43B3-948B-1728B52AA6E4}">
                <adec:decorative xmlns:adec="http://schemas.microsoft.com/office/drawing/2017/decorative" val="1"/>
              </a:ext>
            </a:extLst>
          </p:cNvPr>
          <p:cNvSpPr/>
          <p:nvPr/>
        </p:nvSpPr>
        <p:spPr>
          <a:xfrm>
            <a:off x="4638302" y="3619610"/>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8" name="Rectangle 27">
            <a:extLst>
              <a:ext uri="{FF2B5EF4-FFF2-40B4-BE49-F238E27FC236}">
                <a16:creationId xmlns:a16="http://schemas.microsoft.com/office/drawing/2014/main" id="{7C94BC9C-680E-481D-86E0-8E805A513299}"/>
              </a:ext>
            </a:extLst>
          </p:cNvPr>
          <p:cNvSpPr>
            <a:spLocks/>
          </p:cNvSpPr>
          <p:nvPr/>
        </p:nvSpPr>
        <p:spPr>
          <a:xfrm>
            <a:off x="8501509" y="1205073"/>
            <a:ext cx="3108959" cy="45720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b="1" dirty="0">
                <a:solidFill>
                  <a:schemeClr val="tx1"/>
                </a:solidFill>
                <a:latin typeface="+mj-lt"/>
              </a:rPr>
              <a:t>File:</a:t>
            </a:r>
            <a:r>
              <a:rPr lang="en-US" dirty="0">
                <a:solidFill>
                  <a:schemeClr val="tx1"/>
                </a:solidFill>
                <a:latin typeface="+mj-lt"/>
              </a:rPr>
              <a:t> functions.cpp</a:t>
            </a:r>
            <a:endParaRPr lang="en-US" b="1" dirty="0">
              <a:solidFill>
                <a:schemeClr val="tx1"/>
              </a:solidFill>
              <a:latin typeface="+mj-lt"/>
            </a:endParaRPr>
          </a:p>
        </p:txBody>
      </p:sp>
      <p:sp>
        <p:nvSpPr>
          <p:cNvPr id="26" name="Rectangle 25">
            <a:extLst>
              <a:ext uri="{FF2B5EF4-FFF2-40B4-BE49-F238E27FC236}">
                <a16:creationId xmlns:a16="http://schemas.microsoft.com/office/drawing/2014/main" id="{AB4D6D07-0D00-4339-9559-1F5F369525C1}"/>
              </a:ext>
            </a:extLst>
          </p:cNvPr>
          <p:cNvSpPr/>
          <p:nvPr/>
        </p:nvSpPr>
        <p:spPr>
          <a:xfrm>
            <a:off x="8501509" y="1662273"/>
            <a:ext cx="3108959" cy="1792078"/>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a:solidFill>
                  <a:srgbClr val="0000FF"/>
                </a:solidFill>
                <a:latin typeface="Consolas" panose="020B0609020204030204" pitchFamily="49" charset="0"/>
              </a:rPr>
              <a:t>void</a:t>
            </a:r>
            <a:r>
              <a:rPr lang="en-US">
                <a:solidFill>
                  <a:sysClr val="windowText" lastClr="000000"/>
                </a:solidFill>
                <a:latin typeface="Consolas" panose="020B0609020204030204" pitchFamily="49" charset="0"/>
              </a:rPr>
              <a:t> Foo()</a:t>
            </a:r>
          </a:p>
          <a:p>
            <a:r>
              <a:rPr lang="en-US">
                <a:solidFill>
                  <a:sysClr val="windowText" lastClr="000000"/>
                </a:solidFill>
                <a:latin typeface="Consolas" panose="020B0609020204030204" pitchFamily="49" charset="0"/>
              </a:rPr>
              <a:t>{ </a:t>
            </a:r>
            <a:r>
              <a:rPr lang="en-US">
                <a:solidFill>
                  <a:srgbClr val="008000"/>
                </a:solidFill>
                <a:latin typeface="Consolas" panose="020B0609020204030204" pitchFamily="49" charset="0"/>
              </a:rPr>
              <a:t>/* definition */</a:t>
            </a:r>
            <a:r>
              <a:rPr lang="en-US">
                <a:solidFill>
                  <a:sysClr val="windowText" lastClr="000000"/>
                </a:solidFill>
                <a:latin typeface="Consolas" panose="020B0609020204030204" pitchFamily="49" charset="0"/>
              </a:rPr>
              <a:t> }</a:t>
            </a:r>
          </a:p>
          <a:p>
            <a:endParaRPr lang="en-US">
              <a:solidFill>
                <a:sysClr val="windowText" lastClr="000000"/>
              </a:solidFill>
              <a:latin typeface="Consolas" panose="020B0609020204030204" pitchFamily="49" charset="0"/>
            </a:endParaRPr>
          </a:p>
          <a:p>
            <a:r>
              <a:rPr lang="en-US">
                <a:solidFill>
                  <a:srgbClr val="0000FF"/>
                </a:solidFill>
                <a:latin typeface="Consolas" panose="020B0609020204030204" pitchFamily="49" charset="0"/>
              </a:rPr>
              <a:t>void</a:t>
            </a:r>
            <a:r>
              <a:rPr lang="en-US">
                <a:solidFill>
                  <a:sysClr val="windowText" lastClr="000000"/>
                </a:solidFill>
                <a:latin typeface="Consolas" panose="020B0609020204030204" pitchFamily="49" charset="0"/>
              </a:rPr>
              <a:t> Bar()</a:t>
            </a:r>
          </a:p>
          <a:p>
            <a:r>
              <a:rPr lang="en-US">
                <a:solidFill>
                  <a:sysClr val="windowText" lastClr="000000"/>
                </a:solidFill>
                <a:latin typeface="Consolas" panose="020B0609020204030204" pitchFamily="49" charset="0"/>
              </a:rPr>
              <a:t>{ </a:t>
            </a:r>
            <a:r>
              <a:rPr lang="en-US">
                <a:solidFill>
                  <a:srgbClr val="008000"/>
                </a:solidFill>
                <a:latin typeface="Consolas" panose="020B0609020204030204" pitchFamily="49" charset="0"/>
              </a:rPr>
              <a:t>/* definition */</a:t>
            </a:r>
            <a:endParaRPr lang="en-US" dirty="0">
              <a:solidFill>
                <a:srgbClr val="000000"/>
              </a:solidFill>
              <a:latin typeface="Consolas" panose="020B0609020204030204" pitchFamily="49" charset="0"/>
            </a:endParaRPr>
          </a:p>
        </p:txBody>
      </p:sp>
      <p:sp>
        <p:nvSpPr>
          <p:cNvPr id="27" name="Rectangle 26">
            <a:extLst>
              <a:ext uri="{FF2B5EF4-FFF2-40B4-BE49-F238E27FC236}">
                <a16:creationId xmlns:a16="http://schemas.microsoft.com/office/drawing/2014/main" id="{7F24F069-1B88-4DE7-B1F8-9B77F12B3102}"/>
              </a:ext>
              <a:ext uri="{C183D7F6-B498-43B3-948B-1728B52AA6E4}">
                <adec:decorative xmlns:adec="http://schemas.microsoft.com/office/drawing/2017/decorative" val="1"/>
              </a:ext>
            </a:extLst>
          </p:cNvPr>
          <p:cNvSpPr/>
          <p:nvPr/>
        </p:nvSpPr>
        <p:spPr>
          <a:xfrm>
            <a:off x="8401328" y="1662273"/>
            <a:ext cx="100182" cy="1792078"/>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9" name="Rectangle 28">
            <a:extLst>
              <a:ext uri="{FF2B5EF4-FFF2-40B4-BE49-F238E27FC236}">
                <a16:creationId xmlns:a16="http://schemas.microsoft.com/office/drawing/2014/main" id="{DE2E47EB-39F3-49F3-8E6A-DB2E49F23356}"/>
              </a:ext>
              <a:ext uri="{C183D7F6-B498-43B3-948B-1728B52AA6E4}">
                <adec:decorative xmlns:adec="http://schemas.microsoft.com/office/drawing/2017/decorative" val="1"/>
              </a:ext>
            </a:extLst>
          </p:cNvPr>
          <p:cNvSpPr/>
          <p:nvPr/>
        </p:nvSpPr>
        <p:spPr>
          <a:xfrm>
            <a:off x="8401327" y="1205073"/>
            <a:ext cx="93635" cy="4572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ectangle 37">
            <a:extLst>
              <a:ext uri="{FF2B5EF4-FFF2-40B4-BE49-F238E27FC236}">
                <a16:creationId xmlns:a16="http://schemas.microsoft.com/office/drawing/2014/main" id="{A0CCB490-257F-4AA8-9398-586833FB203D}"/>
              </a:ext>
              <a:ext uri="{C183D7F6-B498-43B3-948B-1728B52AA6E4}">
                <adec:decorative xmlns:adec="http://schemas.microsoft.com/office/drawing/2017/decorative" val="1"/>
              </a:ext>
            </a:extLst>
          </p:cNvPr>
          <p:cNvSpPr/>
          <p:nvPr/>
        </p:nvSpPr>
        <p:spPr>
          <a:xfrm>
            <a:off x="8583306" y="1827532"/>
            <a:ext cx="2913369" cy="1449068"/>
          </a:xfrm>
          <a:prstGeom prst="rect">
            <a:avLst/>
          </a:prstGeom>
          <a:ln w="19050">
            <a:solidFill>
              <a:schemeClr val="accent3"/>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dirty="0"/>
          </a:p>
        </p:txBody>
      </p:sp>
    </p:spTree>
    <p:custDataLst>
      <p:tags r:id="rId1"/>
    </p:custDataLst>
    <p:extLst>
      <p:ext uri="{BB962C8B-B14F-4D97-AF65-F5344CB8AC3E}">
        <p14:creationId xmlns:p14="http://schemas.microsoft.com/office/powerpoint/2010/main" val="180257465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fade">
                                      <p:cBhvr>
                                        <p:cTn id="7"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Can I </a:t>
            </a:r>
            <a:r>
              <a:rPr lang="en-US" dirty="0">
                <a:solidFill>
                  <a:schemeClr val="bg1"/>
                </a:solidFill>
                <a:latin typeface="Consolas" panose="020B0609020204030204" pitchFamily="49" charset="0"/>
              </a:rPr>
              <a:t>#include </a:t>
            </a:r>
            <a:r>
              <a:rPr lang="en-US" dirty="0">
                <a:solidFill>
                  <a:schemeClr val="bg1"/>
                </a:solidFill>
              </a:rPr>
              <a:t>a .</a:t>
            </a:r>
            <a:r>
              <a:rPr lang="en-US" dirty="0" err="1">
                <a:solidFill>
                  <a:schemeClr val="bg1"/>
                </a:solidFill>
              </a:rPr>
              <a:t>cpp</a:t>
            </a:r>
            <a:r>
              <a:rPr lang="en-US" dirty="0">
                <a:solidFill>
                  <a:schemeClr val="bg1"/>
                </a:solidFill>
              </a:rPr>
              <a:t> File?</a:t>
            </a:r>
          </a:p>
        </p:txBody>
      </p:sp>
      <p:pic>
        <p:nvPicPr>
          <p:cNvPr id="6" name="Content Placeholder 5">
            <a:extLst>
              <a:ext uri="{FF2B5EF4-FFF2-40B4-BE49-F238E27FC236}">
                <a16:creationId xmlns:a16="http://schemas.microsoft.com/office/drawing/2014/main" id="{0B477D7C-B64A-0C45-8BDA-16169854A652}"/>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3839" t="11315" r="7948" b="1094"/>
          <a:stretch/>
        </p:blipFill>
        <p:spPr>
          <a:xfrm>
            <a:off x="7632176" y="-1"/>
            <a:ext cx="4559808" cy="6966857"/>
          </a:xfrm>
        </p:spPr>
      </p:pic>
      <p:sp>
        <p:nvSpPr>
          <p:cNvPr id="16" name="TextBox 15">
            <a:extLst>
              <a:ext uri="{FF2B5EF4-FFF2-40B4-BE49-F238E27FC236}">
                <a16:creationId xmlns:a16="http://schemas.microsoft.com/office/drawing/2014/main" id="{622C03CC-5863-46E5-B39E-6E813465C043}"/>
              </a:ext>
            </a:extLst>
          </p:cNvPr>
          <p:cNvSpPr txBox="1"/>
          <p:nvPr/>
        </p:nvSpPr>
        <p:spPr>
          <a:xfrm>
            <a:off x="1021479" y="1653472"/>
            <a:ext cx="6400800"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1" i="0" u="none" strike="noStrike" kern="1200" cap="none" spc="0" normalizeH="0" baseline="0" noProof="0" dirty="0">
                <a:ln>
                  <a:noFill/>
                </a:ln>
                <a:solidFill>
                  <a:srgbClr val="FFFFFF"/>
                </a:solidFill>
                <a:effectLst/>
                <a:uLnTx/>
                <a:uFillTx/>
                <a:latin typeface="Arial" panose="020B0604020202020204"/>
                <a:ea typeface="+mn-ea"/>
                <a:cs typeface="+mn-cs"/>
              </a:rPr>
              <a:t>Can you</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 Yes. The language doesn’t prevent you from doing it</a:t>
            </a:r>
          </a:p>
        </p:txBody>
      </p:sp>
      <p:pic>
        <p:nvPicPr>
          <p:cNvPr id="18" name="Graphic 17">
            <a:extLst>
              <a:ext uri="{FF2B5EF4-FFF2-40B4-BE49-F238E27FC236}">
                <a16:creationId xmlns:a16="http://schemas.microsoft.com/office/drawing/2014/main" id="{974E1B57-E277-47E1-8BA7-D02632846FB9}"/>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1902372"/>
            <a:ext cx="333196" cy="333196"/>
          </a:xfrm>
          <a:prstGeom prst="rect">
            <a:avLst/>
          </a:prstGeom>
        </p:spPr>
      </p:pic>
      <p:sp>
        <p:nvSpPr>
          <p:cNvPr id="22" name="TextBox 21">
            <a:extLst>
              <a:ext uri="{FF2B5EF4-FFF2-40B4-BE49-F238E27FC236}">
                <a16:creationId xmlns:a16="http://schemas.microsoft.com/office/drawing/2014/main" id="{28AA2EC5-D5B7-49CC-992E-9DFD7B682F40}"/>
              </a:ext>
            </a:extLst>
          </p:cNvPr>
          <p:cNvSpPr txBox="1"/>
          <p:nvPr/>
        </p:nvSpPr>
        <p:spPr>
          <a:xfrm>
            <a:off x="1021479" y="2868815"/>
            <a:ext cx="6309360" cy="830997"/>
          </a:xfrm>
          <a:prstGeom prst="rect">
            <a:avLst/>
          </a:prstGeom>
          <a:noFill/>
        </p:spPr>
        <p:txBody>
          <a:bodyPr wrap="square" rtlCol="0" anchor="ctr">
            <a:spAutoFit/>
          </a:bodyPr>
          <a:lstStyle/>
          <a:p>
            <a:pPr lvl="0">
              <a:buClr>
                <a:srgbClr val="69EEF0"/>
              </a:buClr>
              <a:buSzPct val="150000"/>
              <a:defRPr/>
            </a:pPr>
            <a:r>
              <a:rPr lang="en-US" sz="2400" b="1" dirty="0">
                <a:solidFill>
                  <a:srgbClr val="FFFFFF"/>
                </a:solidFill>
              </a:rPr>
              <a:t>Should you</a:t>
            </a:r>
            <a:r>
              <a:rPr lang="en-US" sz="2400" dirty="0">
                <a:solidFill>
                  <a:srgbClr val="FFFFFF"/>
                </a:solidFill>
              </a:rPr>
              <a:t>? No. It goes against common style and is likely to cause errors.</a:t>
            </a:r>
          </a:p>
        </p:txBody>
      </p:sp>
      <p:pic>
        <p:nvPicPr>
          <p:cNvPr id="25" name="Graphic 24">
            <a:extLst>
              <a:ext uri="{FF2B5EF4-FFF2-40B4-BE49-F238E27FC236}">
                <a16:creationId xmlns:a16="http://schemas.microsoft.com/office/drawing/2014/main" id="{30DD04B9-2710-4438-9AAC-59512552C328}"/>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3117716"/>
            <a:ext cx="333196" cy="333196"/>
          </a:xfrm>
          <a:prstGeom prst="rect">
            <a:avLst/>
          </a:prstGeom>
        </p:spPr>
      </p:pic>
      <p:pic>
        <p:nvPicPr>
          <p:cNvPr id="31" name="Graphic 30">
            <a:extLst>
              <a:ext uri="{FF2B5EF4-FFF2-40B4-BE49-F238E27FC236}">
                <a16:creationId xmlns:a16="http://schemas.microsoft.com/office/drawing/2014/main" id="{04B23A37-122C-416A-8A1F-F39AE2990E82}"/>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5548402"/>
            <a:ext cx="333196" cy="333196"/>
          </a:xfrm>
          <a:prstGeom prst="rect">
            <a:avLst/>
          </a:prstGeom>
        </p:spPr>
      </p:pic>
      <p:sp>
        <p:nvSpPr>
          <p:cNvPr id="28" name="TextBox 27">
            <a:extLst>
              <a:ext uri="{FF2B5EF4-FFF2-40B4-BE49-F238E27FC236}">
                <a16:creationId xmlns:a16="http://schemas.microsoft.com/office/drawing/2014/main" id="{ACE10424-C9E9-4678-8E7D-7FCE713E7144}"/>
              </a:ext>
            </a:extLst>
          </p:cNvPr>
          <p:cNvSpPr txBox="1"/>
          <p:nvPr/>
        </p:nvSpPr>
        <p:spPr>
          <a:xfrm>
            <a:off x="1021479" y="4084158"/>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.CPP files are for definitions, and definitions must be unique.</a:t>
            </a:r>
          </a:p>
        </p:txBody>
      </p:sp>
      <p:pic>
        <p:nvPicPr>
          <p:cNvPr id="29" name="Graphic 28">
            <a:extLst>
              <a:ext uri="{FF2B5EF4-FFF2-40B4-BE49-F238E27FC236}">
                <a16:creationId xmlns:a16="http://schemas.microsoft.com/office/drawing/2014/main" id="{ADBDC006-4FFD-4184-8D26-47A75640FE87}"/>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4333059"/>
            <a:ext cx="333196" cy="333196"/>
          </a:xfrm>
          <a:prstGeom prst="rect">
            <a:avLst/>
          </a:prstGeom>
        </p:spPr>
      </p:pic>
      <p:sp>
        <p:nvSpPr>
          <p:cNvPr id="30" name="TextBox 29">
            <a:extLst>
              <a:ext uri="{FF2B5EF4-FFF2-40B4-BE49-F238E27FC236}">
                <a16:creationId xmlns:a16="http://schemas.microsoft.com/office/drawing/2014/main" id="{250F3FEC-DF92-4A24-BED0-7451F9AE626F}"/>
              </a:ext>
            </a:extLst>
          </p:cNvPr>
          <p:cNvSpPr txBox="1"/>
          <p:nvPr/>
        </p:nvSpPr>
        <p:spPr>
          <a:xfrm>
            <a:off x="1021479" y="5299501"/>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If you copy/paste definitions, you are redefining things.</a:t>
            </a:r>
          </a:p>
        </p:txBody>
      </p:sp>
      <p:sp>
        <p:nvSpPr>
          <p:cNvPr id="14" name="Freeform: Shape 13">
            <a:extLst>
              <a:ext uri="{FF2B5EF4-FFF2-40B4-BE49-F238E27FC236}">
                <a16:creationId xmlns:a16="http://schemas.microsoft.com/office/drawing/2014/main" id="{4883B354-B9F9-4608-9A66-74D45FBDEFFC}"/>
              </a:ext>
            </a:extLst>
          </p:cNvPr>
          <p:cNvSpPr/>
          <p:nvPr/>
        </p:nvSpPr>
        <p:spPr>
          <a:xfrm>
            <a:off x="6400401" y="5091202"/>
            <a:ext cx="411480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dirty="0">
                <a:solidFill>
                  <a:srgbClr val="000000"/>
                </a:solidFill>
                <a:cs typeface="Calibri" panose="020F0502020204030204" pitchFamily="34" charset="0"/>
              </a:rPr>
              <a:t>To avoid issues, only include header files, </a:t>
            </a:r>
            <a:r>
              <a:rPr lang="en-US" b="1" dirty="0">
                <a:solidFill>
                  <a:srgbClr val="000000"/>
                </a:solidFill>
                <a:cs typeface="Calibri" panose="020F0502020204030204" pitchFamily="34" charset="0"/>
              </a:rPr>
              <a:t>never</a:t>
            </a:r>
            <a:r>
              <a:rPr lang="en-US" dirty="0">
                <a:solidFill>
                  <a:srgbClr val="000000"/>
                </a:solidFill>
                <a:cs typeface="Calibri" panose="020F0502020204030204" pitchFamily="34" charset="0"/>
              </a:rPr>
              <a:t> source (.</a:t>
            </a:r>
            <a:r>
              <a:rPr lang="en-US" dirty="0" err="1">
                <a:solidFill>
                  <a:srgbClr val="000000"/>
                </a:solidFill>
                <a:cs typeface="Calibri" panose="020F0502020204030204" pitchFamily="34" charset="0"/>
              </a:rPr>
              <a:t>cpp</a:t>
            </a:r>
            <a:r>
              <a:rPr lang="en-US" dirty="0">
                <a:solidFill>
                  <a:srgbClr val="000000"/>
                </a:solidFill>
                <a:cs typeface="Calibri" panose="020F0502020204030204" pitchFamily="34" charset="0"/>
              </a:rPr>
              <a:t>) files.</a:t>
            </a:r>
          </a:p>
        </p:txBody>
      </p:sp>
    </p:spTree>
    <p:custDataLst>
      <p:tags r:id="rId1"/>
    </p:custDataLst>
    <p:extLst>
      <p:ext uri="{BB962C8B-B14F-4D97-AF65-F5344CB8AC3E}">
        <p14:creationId xmlns:p14="http://schemas.microsoft.com/office/powerpoint/2010/main" val="608513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31"/>
                                        </p:tgtEl>
                                        <p:attrNameLst>
                                          <p:attrName>style.visibility</p:attrName>
                                        </p:attrNameLst>
                                      </p:cBhvr>
                                      <p:to>
                                        <p:strVal val="visible"/>
                                      </p:to>
                                    </p:set>
                                    <p:animEffect transition="in" filter="fade">
                                      <p:cBhvr>
                                        <p:cTn id="23" dur="500"/>
                                        <p:tgtEl>
                                          <p:spTgt spid="3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4"/>
                                        </p:tgtEl>
                                        <p:attrNameLst>
                                          <p:attrName>style.visibility</p:attrName>
                                        </p:attrNameLst>
                                      </p:cBhvr>
                                      <p:to>
                                        <p:strVal val="visible"/>
                                      </p:to>
                                    </p:set>
                                    <p:animEffect transition="in" filter="fade">
                                      <p:cBhvr>
                                        <p:cTn id="31"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8" grpId="0"/>
      <p:bldP spid="30" grpId="0"/>
      <p:bldP spid="14" grpId="0" animBg="1"/>
    </p:bldLst>
  </p:timing>
</p:sld>
</file>

<file path=ppt/slides/slide33.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Lots of </a:t>
            </a:r>
            <a:r>
              <a:rPr lang="en-US" dirty="0">
                <a:solidFill>
                  <a:schemeClr val="bg1"/>
                </a:solidFill>
                <a:latin typeface="Consolas" panose="020B0609020204030204" pitchFamily="49" charset="0"/>
              </a:rPr>
              <a:t>#include </a:t>
            </a:r>
            <a:r>
              <a:rPr lang="en-US" dirty="0">
                <a:solidFill>
                  <a:schemeClr val="bg1"/>
                </a:solidFill>
              </a:rPr>
              <a:t>Directives</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1930400"/>
            <a:ext cx="10881360" cy="384048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&lt;iostream&gt;</a:t>
            </a:r>
            <a:endParaRPr lang="en-US" sz="2000" dirty="0">
              <a:solidFill>
                <a:srgbClr val="000000"/>
              </a:solidFill>
              <a:latin typeface="Consolas" panose="020B0609020204030204" pitchFamily="49" charset="0"/>
            </a:endParaRPr>
          </a:p>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&lt;string&gt;</a:t>
            </a:r>
            <a:endParaRPr lang="en-US" sz="2000" dirty="0">
              <a:solidFill>
                <a:srgbClr val="000000"/>
              </a:solidFill>
              <a:latin typeface="Consolas" panose="020B0609020204030204" pitchFamily="49" charset="0"/>
            </a:endParaRPr>
          </a:p>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&lt;vector&gt;</a:t>
            </a:r>
            <a:endParaRPr lang="en-US" sz="2000" dirty="0">
              <a:solidFill>
                <a:srgbClr val="000000"/>
              </a:solidFill>
              <a:latin typeface="Consolas" panose="020B0609020204030204" pitchFamily="49" charset="0"/>
            </a:endParaRPr>
          </a:p>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&lt;map&gt;</a:t>
            </a:r>
            <a:endParaRPr lang="en-US" sz="2000" dirty="0">
              <a:solidFill>
                <a:srgbClr val="000000"/>
              </a:solidFill>
              <a:latin typeface="Consolas" panose="020B0609020204030204" pitchFamily="49" charset="0"/>
            </a:endParaRPr>
          </a:p>
          <a:p>
            <a:pPr defTabSz="457200"/>
            <a:r>
              <a:rPr lang="en-US" sz="2000" dirty="0">
                <a:solidFill>
                  <a:schemeClr val="accent3">
                    <a:lumMod val="75000"/>
                  </a:schemeClr>
                </a:solidFill>
                <a:latin typeface="Consolas" panose="020B0609020204030204" pitchFamily="49" charset="0"/>
              </a:rPr>
              <a:t>#include </a:t>
            </a:r>
            <a:r>
              <a:rPr lang="en-US" sz="2000" dirty="0">
                <a:solidFill>
                  <a:srgbClr val="A31515"/>
                </a:solidFill>
                <a:latin typeface="Consolas" panose="020B0609020204030204" pitchFamily="49" charset="0"/>
              </a:rPr>
              <a:t>"</a:t>
            </a:r>
            <a:r>
              <a:rPr lang="en-US" sz="2000" dirty="0" err="1">
                <a:solidFill>
                  <a:srgbClr val="A31515"/>
                </a:solidFill>
                <a:latin typeface="Consolas" panose="020B0609020204030204" pitchFamily="49" charset="0"/>
              </a:rPr>
              <a:t>MyFile.h</a:t>
            </a:r>
            <a:r>
              <a:rPr lang="en-US" sz="2000" dirty="0">
                <a:solidFill>
                  <a:srgbClr val="A31515"/>
                </a:solidFill>
                <a:latin typeface="Consolas" panose="020B0609020204030204" pitchFamily="49" charset="0"/>
              </a:rPr>
              <a:t>"</a:t>
            </a:r>
            <a:endParaRPr lang="en-US" sz="2000" dirty="0">
              <a:solidFill>
                <a:srgbClr val="000000"/>
              </a:solidFill>
              <a:latin typeface="Consolas" panose="020B0609020204030204" pitchFamily="49" charset="0"/>
            </a:endParaRPr>
          </a:p>
          <a:p>
            <a:pPr defTabSz="457200"/>
            <a:endParaRPr lang="en-US" sz="2000" dirty="0">
              <a:solidFill>
                <a:srgbClr val="000000"/>
              </a:solidFill>
              <a:latin typeface="Consolas" panose="020B0609020204030204" pitchFamily="49" charset="0"/>
            </a:endParaRPr>
          </a:p>
          <a:p>
            <a:pPr defTabSz="457200"/>
            <a:r>
              <a:rPr lang="en-US" sz="2000" dirty="0">
                <a:solidFill>
                  <a:srgbClr val="0000FF"/>
                </a:solidFill>
                <a:latin typeface="Consolas" panose="020B0609020204030204" pitchFamily="49" charset="0"/>
              </a:rPr>
              <a:t>int</a:t>
            </a:r>
            <a:r>
              <a:rPr lang="en-US" sz="2000" dirty="0">
                <a:solidFill>
                  <a:srgbClr val="000000"/>
                </a:solidFill>
                <a:latin typeface="Consolas" panose="020B0609020204030204" pitchFamily="49" charset="0"/>
              </a:rPr>
              <a:t> main()</a:t>
            </a:r>
          </a:p>
          <a:p>
            <a:pPr defTabSz="457200"/>
            <a:r>
              <a:rPr lang="en-US" sz="2000" dirty="0">
                <a:solidFill>
                  <a:srgbClr val="000000"/>
                </a:solidFill>
                <a:latin typeface="Consolas" panose="020B0609020204030204" pitchFamily="49" charset="0"/>
              </a:rPr>
              <a:t>{</a:t>
            </a:r>
          </a:p>
          <a:p>
            <a:pPr defTabSz="457200"/>
            <a:r>
              <a:rPr lang="en-US" sz="2000" dirty="0">
                <a:solidFill>
                  <a:srgbClr val="000000"/>
                </a:solidFill>
                <a:latin typeface="Consolas" panose="020B0609020204030204" pitchFamily="49" charset="0"/>
              </a:rPr>
              <a:t>	</a:t>
            </a:r>
            <a:r>
              <a:rPr lang="en-US" sz="2000" dirty="0">
                <a:solidFill>
                  <a:srgbClr val="008000"/>
                </a:solidFill>
                <a:latin typeface="Consolas" panose="020B0609020204030204" pitchFamily="49" charset="0"/>
              </a:rPr>
              <a:t>/* Your awesome code here */</a:t>
            </a:r>
          </a:p>
          <a:p>
            <a:pPr defTabSz="457200"/>
            <a:r>
              <a:rPr lang="en-US" sz="2000" dirty="0">
                <a:solidFill>
                  <a:srgbClr val="0000FF"/>
                </a:solidFill>
                <a:latin typeface="Consolas" panose="020B0609020204030204" pitchFamily="49" charset="0"/>
              </a:rPr>
              <a:t>	return</a:t>
            </a:r>
            <a:r>
              <a:rPr lang="en-US" sz="2000" dirty="0">
                <a:solidFill>
                  <a:srgbClr val="000000"/>
                </a:solidFill>
                <a:latin typeface="Consolas" panose="020B0609020204030204" pitchFamily="49" charset="0"/>
              </a:rPr>
              <a:t> 0;</a:t>
            </a:r>
          </a:p>
          <a:p>
            <a:pPr defTabSz="457200"/>
            <a:r>
              <a:rPr lang="en-US" sz="2000" dirty="0">
                <a:solidFill>
                  <a:srgbClr val="000000"/>
                </a:solidFill>
                <a:latin typeface="Consolas" panose="020B0609020204030204" pitchFamily="49" charset="0"/>
              </a:rPr>
              <a:t>}</a:t>
            </a:r>
            <a:endParaRPr lang="en-US" sz="2000"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1930400"/>
            <a:ext cx="100182" cy="38404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0" name="Rectangle 19">
            <a:extLst>
              <a:ext uri="{FF2B5EF4-FFF2-40B4-BE49-F238E27FC236}">
                <a16:creationId xmlns:a16="http://schemas.microsoft.com/office/drawing/2014/main" id="{167CEFE3-7197-4737-89E3-773CA23BC482}"/>
              </a:ext>
            </a:extLst>
          </p:cNvPr>
          <p:cNvSpPr/>
          <p:nvPr/>
        </p:nvSpPr>
        <p:spPr>
          <a:xfrm>
            <a:off x="3859035" y="1506558"/>
            <a:ext cx="7406640" cy="1280537"/>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&lt;iostream&gt;</a:t>
            </a:r>
          </a:p>
          <a:p>
            <a:pPr marL="285750" indent="-285750">
              <a:buFont typeface="Arial" panose="020B0604020202020204" pitchFamily="34" charset="0"/>
              <a:buChar char="•"/>
            </a:pPr>
            <a:r>
              <a:rPr lang="en-US" dirty="0">
                <a:solidFill>
                  <a:srgbClr val="000000"/>
                </a:solidFill>
                <a:latin typeface="+mj-lt"/>
              </a:rPr>
              <a:t>Search “official directories” for this file</a:t>
            </a:r>
          </a:p>
          <a:p>
            <a:pPr marL="285750" indent="-285750">
              <a:buFont typeface="Arial" panose="020B0604020202020204" pitchFamily="34" charset="0"/>
              <a:buChar char="•"/>
            </a:pPr>
            <a:r>
              <a:rPr lang="en-US" dirty="0">
                <a:solidFill>
                  <a:srgbClr val="000000"/>
                </a:solidFill>
                <a:latin typeface="+mj-lt"/>
              </a:rPr>
              <a:t>Use this for built-in C++ files, or library files</a:t>
            </a:r>
          </a:p>
        </p:txBody>
      </p:sp>
      <p:sp>
        <p:nvSpPr>
          <p:cNvPr id="21" name="Rectangle 20">
            <a:extLst>
              <a:ext uri="{FF2B5EF4-FFF2-40B4-BE49-F238E27FC236}">
                <a16:creationId xmlns:a16="http://schemas.microsoft.com/office/drawing/2014/main" id="{53F60688-B256-499C-A116-34B629DDAD82}"/>
              </a:ext>
              <a:ext uri="{C183D7F6-B498-43B3-948B-1728B52AA6E4}">
                <adec:decorative xmlns:adec="http://schemas.microsoft.com/office/drawing/2017/decorative" val="1"/>
              </a:ext>
            </a:extLst>
          </p:cNvPr>
          <p:cNvSpPr/>
          <p:nvPr/>
        </p:nvSpPr>
        <p:spPr>
          <a:xfrm>
            <a:off x="825809" y="2191079"/>
            <a:ext cx="2830285" cy="1192033"/>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3" name="Rectangle 22">
            <a:extLst>
              <a:ext uri="{FF2B5EF4-FFF2-40B4-BE49-F238E27FC236}">
                <a16:creationId xmlns:a16="http://schemas.microsoft.com/office/drawing/2014/main" id="{54085415-EBAD-4769-88B6-48D25B3EECCA}"/>
              </a:ext>
            </a:extLst>
          </p:cNvPr>
          <p:cNvSpPr/>
          <p:nvPr/>
        </p:nvSpPr>
        <p:spPr>
          <a:xfrm>
            <a:off x="3859035" y="3235077"/>
            <a:ext cx="2468880" cy="64008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One of these things is not like the other.</a:t>
            </a:r>
          </a:p>
        </p:txBody>
      </p:sp>
      <p:sp>
        <p:nvSpPr>
          <p:cNvPr id="24" name="Rectangle 23">
            <a:extLst>
              <a:ext uri="{FF2B5EF4-FFF2-40B4-BE49-F238E27FC236}">
                <a16:creationId xmlns:a16="http://schemas.microsoft.com/office/drawing/2014/main" id="{B82D6446-ABA5-41E4-B806-CCC8730D8425}"/>
              </a:ext>
              <a:ext uri="{C183D7F6-B498-43B3-948B-1728B52AA6E4}">
                <adec:decorative xmlns:adec="http://schemas.microsoft.com/office/drawing/2017/decorative" val="1"/>
              </a:ext>
            </a:extLst>
          </p:cNvPr>
          <p:cNvSpPr/>
          <p:nvPr/>
        </p:nvSpPr>
        <p:spPr>
          <a:xfrm>
            <a:off x="828258" y="3409950"/>
            <a:ext cx="2830285" cy="290334"/>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5" name="Straight Connector 24">
            <a:extLst>
              <a:ext uri="{FF2B5EF4-FFF2-40B4-BE49-F238E27FC236}">
                <a16:creationId xmlns:a16="http://schemas.microsoft.com/office/drawing/2014/main" id="{FF5B2C21-71CB-4577-ACF3-703ECB5E7630}"/>
              </a:ext>
              <a:ext uri="{C183D7F6-B498-43B3-948B-1728B52AA6E4}">
                <adec:decorative xmlns:adec="http://schemas.microsoft.com/office/drawing/2017/decorative" val="1"/>
              </a:ext>
            </a:extLst>
          </p:cNvPr>
          <p:cNvCxnSpPr>
            <a:cxnSpLocks/>
            <a:stCxn id="24" idx="3"/>
            <a:endCxn id="23" idx="1"/>
          </p:cNvCxnSpPr>
          <p:nvPr/>
        </p:nvCxnSpPr>
        <p:spPr>
          <a:xfrm>
            <a:off x="3658543" y="3555117"/>
            <a:ext cx="20049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5F2A688E-CC00-4621-B49B-600818FA163D}"/>
              </a:ext>
              <a:ext uri="{C183D7F6-B498-43B3-948B-1728B52AA6E4}">
                <adec:decorative xmlns:adec="http://schemas.microsoft.com/office/drawing/2017/decorative" val="1"/>
              </a:ext>
            </a:extLst>
          </p:cNvPr>
          <p:cNvCxnSpPr>
            <a:cxnSpLocks/>
            <a:stCxn id="21" idx="3"/>
            <a:endCxn id="20" idx="1"/>
          </p:cNvCxnSpPr>
          <p:nvPr/>
        </p:nvCxnSpPr>
        <p:spPr>
          <a:xfrm flipV="1">
            <a:off x="3656094" y="2146827"/>
            <a:ext cx="202941" cy="640269"/>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32" name="Rectangle 31">
            <a:extLst>
              <a:ext uri="{FF2B5EF4-FFF2-40B4-BE49-F238E27FC236}">
                <a16:creationId xmlns:a16="http://schemas.microsoft.com/office/drawing/2014/main" id="{51E169E3-5BA1-44CA-B9DF-EEA708FB02B5}"/>
              </a:ext>
              <a:ext uri="{C183D7F6-B498-43B3-948B-1728B52AA6E4}">
                <adec:decorative xmlns:adec="http://schemas.microsoft.com/office/drawing/2017/decorative" val="1"/>
              </a:ext>
            </a:extLst>
          </p:cNvPr>
          <p:cNvSpPr/>
          <p:nvPr/>
        </p:nvSpPr>
        <p:spPr>
          <a:xfrm>
            <a:off x="828258" y="3409950"/>
            <a:ext cx="2830285" cy="290334"/>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3" name="Rectangle 32">
            <a:extLst>
              <a:ext uri="{FF2B5EF4-FFF2-40B4-BE49-F238E27FC236}">
                <a16:creationId xmlns:a16="http://schemas.microsoft.com/office/drawing/2014/main" id="{0DD21A01-DF4A-4B14-95C1-829E28F2C144}"/>
              </a:ext>
            </a:extLst>
          </p:cNvPr>
          <p:cNvSpPr/>
          <p:nvPr/>
        </p:nvSpPr>
        <p:spPr>
          <a:xfrm>
            <a:off x="3843296" y="3155871"/>
            <a:ext cx="7406640" cy="1280537"/>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lvl="0">
              <a:lnSpc>
                <a:spcPct val="90000"/>
              </a:lnSpc>
              <a:spcBef>
                <a:spcPts val="1000"/>
              </a:spcBef>
              <a:buClr>
                <a:srgbClr val="418AB3"/>
              </a:buClr>
              <a:buSzPct val="80000"/>
            </a:pPr>
            <a:r>
              <a:rPr lang="en-US" dirty="0">
                <a:solidFill>
                  <a:schemeClr val="accent3">
                    <a:lumMod val="75000"/>
                  </a:schemeClr>
                </a:solidFill>
                <a:latin typeface="Consolas" panose="020B0609020204030204" pitchFamily="49" charset="0"/>
              </a:rPr>
              <a:t>#include</a:t>
            </a:r>
            <a:r>
              <a:rPr lang="en-US" dirty="0">
                <a:solidFill>
                  <a:schemeClr val="accent3">
                    <a:lumMod val="75000"/>
                  </a:schemeClr>
                </a:solidFill>
              </a:rPr>
              <a:t>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MyOwnHeader.h</a:t>
            </a:r>
            <a:r>
              <a:rPr lang="en-US" dirty="0">
                <a:solidFill>
                  <a:srgbClr val="A31515"/>
                </a:solidFill>
                <a:latin typeface="Consolas" panose="020B0609020204030204" pitchFamily="49" charset="0"/>
              </a:rPr>
              <a:t>"</a:t>
            </a:r>
          </a:p>
          <a:p>
            <a:pPr marL="285750" indent="-285750">
              <a:buFont typeface="Arial" panose="020B0604020202020204" pitchFamily="34" charset="0"/>
              <a:buChar char="•"/>
            </a:pPr>
            <a:r>
              <a:rPr lang="en-US" dirty="0">
                <a:solidFill>
                  <a:srgbClr val="000000"/>
                </a:solidFill>
                <a:latin typeface="+mj-lt"/>
              </a:rPr>
              <a:t>Search locally, in the directory of the file containing the directive</a:t>
            </a:r>
          </a:p>
          <a:p>
            <a:pPr marL="285750" indent="-285750">
              <a:buFont typeface="Arial" panose="020B0604020202020204" pitchFamily="34" charset="0"/>
              <a:buChar char="•"/>
            </a:pPr>
            <a:r>
              <a:rPr lang="en-US" dirty="0">
                <a:solidFill>
                  <a:srgbClr val="000000"/>
                </a:solidFill>
                <a:latin typeface="+mj-lt"/>
              </a:rPr>
              <a:t>File not found? Then check the official locations</a:t>
            </a:r>
          </a:p>
          <a:p>
            <a:pPr marL="285750" indent="-285750">
              <a:buFont typeface="Arial" panose="020B0604020202020204" pitchFamily="34" charset="0"/>
              <a:buChar char="•"/>
            </a:pPr>
            <a:r>
              <a:rPr lang="en-US" dirty="0">
                <a:solidFill>
                  <a:srgbClr val="000000"/>
                </a:solidFill>
                <a:latin typeface="+mj-lt"/>
              </a:rPr>
              <a:t>Use quotes for </a:t>
            </a:r>
            <a:r>
              <a:rPr lang="en-US" b="1" dirty="0">
                <a:solidFill>
                  <a:schemeClr val="accent2"/>
                </a:solidFill>
                <a:latin typeface="+mj-lt"/>
              </a:rPr>
              <a:t>programmer-generated files </a:t>
            </a:r>
            <a:r>
              <a:rPr lang="en-US" dirty="0">
                <a:solidFill>
                  <a:srgbClr val="000000"/>
                </a:solidFill>
                <a:latin typeface="+mj-lt"/>
              </a:rPr>
              <a:t>(i.e. files </a:t>
            </a:r>
            <a:r>
              <a:rPr lang="en-US" b="1" dirty="0">
                <a:solidFill>
                  <a:srgbClr val="000000"/>
                </a:solidFill>
                <a:latin typeface="+mj-lt"/>
              </a:rPr>
              <a:t>you</a:t>
            </a:r>
            <a:r>
              <a:rPr lang="en-US" dirty="0">
                <a:solidFill>
                  <a:srgbClr val="000000"/>
                </a:solidFill>
                <a:latin typeface="+mj-lt"/>
              </a:rPr>
              <a:t> create)</a:t>
            </a:r>
          </a:p>
        </p:txBody>
      </p:sp>
      <p:cxnSp>
        <p:nvCxnSpPr>
          <p:cNvPr id="34" name="Connector: Elbow 33">
            <a:extLst>
              <a:ext uri="{FF2B5EF4-FFF2-40B4-BE49-F238E27FC236}">
                <a16:creationId xmlns:a16="http://schemas.microsoft.com/office/drawing/2014/main" id="{C8807EE4-1F2E-4854-A67B-E96FC691E62E}"/>
              </a:ext>
              <a:ext uri="{C183D7F6-B498-43B3-948B-1728B52AA6E4}">
                <adec:decorative xmlns:adec="http://schemas.microsoft.com/office/drawing/2017/decorative" val="1"/>
              </a:ext>
            </a:extLst>
          </p:cNvPr>
          <p:cNvCxnSpPr>
            <a:cxnSpLocks/>
            <a:stCxn id="32" idx="3"/>
            <a:endCxn id="33" idx="1"/>
          </p:cNvCxnSpPr>
          <p:nvPr/>
        </p:nvCxnSpPr>
        <p:spPr>
          <a:xfrm>
            <a:off x="3658543" y="3555117"/>
            <a:ext cx="184753" cy="241023"/>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37" name="Freeform: Shape 36">
            <a:extLst>
              <a:ext uri="{FF2B5EF4-FFF2-40B4-BE49-F238E27FC236}">
                <a16:creationId xmlns:a16="http://schemas.microsoft.com/office/drawing/2014/main" id="{A7606489-551B-4D4D-956B-0A537B2DEEAE}"/>
              </a:ext>
            </a:extLst>
          </p:cNvPr>
          <p:cNvSpPr/>
          <p:nvPr/>
        </p:nvSpPr>
        <p:spPr>
          <a:xfrm>
            <a:off x="6327915" y="4679906"/>
            <a:ext cx="493776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dirty="0">
                <a:solidFill>
                  <a:srgbClr val="000000"/>
                </a:solidFill>
                <a:cs typeface="Calibri" panose="020F0502020204030204" pitchFamily="34" charset="0"/>
              </a:rPr>
              <a:t>You can also add custom directories for your compiler to search; we’ll look at that later.</a:t>
            </a:r>
          </a:p>
        </p:txBody>
      </p:sp>
    </p:spTree>
    <p:custDataLst>
      <p:tags r:id="rId1"/>
    </p:custDataLst>
    <p:extLst>
      <p:ext uri="{BB962C8B-B14F-4D97-AF65-F5344CB8AC3E}">
        <p14:creationId xmlns:p14="http://schemas.microsoft.com/office/powerpoint/2010/main" val="35296814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fade">
                                      <p:cBhvr>
                                        <p:cTn id="7" dur="500"/>
                                        <p:tgtEl>
                                          <p:spTgt spid="23"/>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4"/>
                                        </p:tgtEl>
                                        <p:attrNameLst>
                                          <p:attrName>style.visibility</p:attrName>
                                        </p:attrNameLst>
                                      </p:cBhvr>
                                      <p:to>
                                        <p:strVal val="visible"/>
                                      </p:to>
                                    </p:set>
                                    <p:animEffect transition="in" filter="fade">
                                      <p:cBhvr>
                                        <p:cTn id="10" dur="500"/>
                                        <p:tgtEl>
                                          <p:spTgt spid="24"/>
                                        </p:tgtEl>
                                      </p:cBhvr>
                                    </p:animEffect>
                                  </p:childTnLst>
                                </p:cTn>
                              </p:par>
                              <p:par>
                                <p:cTn id="11" presetID="10" presetClass="entr" presetSubtype="0" fill="hold" nodeType="withEffect">
                                  <p:stCondLst>
                                    <p:cond delay="0"/>
                                  </p:stCondLst>
                                  <p:childTnLst>
                                    <p:set>
                                      <p:cBhvr>
                                        <p:cTn id="12" dur="1" fill="hold">
                                          <p:stCondLst>
                                            <p:cond delay="0"/>
                                          </p:stCondLst>
                                        </p:cTn>
                                        <p:tgtEl>
                                          <p:spTgt spid="25"/>
                                        </p:tgtEl>
                                        <p:attrNameLst>
                                          <p:attrName>style.visibility</p:attrName>
                                        </p:attrNameLst>
                                      </p:cBhvr>
                                      <p:to>
                                        <p:strVal val="visible"/>
                                      </p:to>
                                    </p:set>
                                    <p:animEffect transition="in" filter="fade">
                                      <p:cBhvr>
                                        <p:cTn id="13" dur="500"/>
                                        <p:tgtEl>
                                          <p:spTgt spid="25"/>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20"/>
                                        </p:tgtEl>
                                        <p:attrNameLst>
                                          <p:attrName>style.visibility</p:attrName>
                                        </p:attrNameLst>
                                      </p:cBhvr>
                                      <p:to>
                                        <p:strVal val="visible"/>
                                      </p:to>
                                    </p:set>
                                    <p:animEffect transition="in" filter="fade">
                                      <p:cBhvr>
                                        <p:cTn id="18" dur="500"/>
                                        <p:tgtEl>
                                          <p:spTgt spid="2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Effect transition="in" filter="fade">
                                      <p:cBhvr>
                                        <p:cTn id="21" dur="500"/>
                                        <p:tgtEl>
                                          <p:spTgt spid="21"/>
                                        </p:tgtEl>
                                      </p:cBhvr>
                                    </p:animEffect>
                                  </p:childTnLst>
                                </p:cTn>
                              </p:par>
                              <p:par>
                                <p:cTn id="22" presetID="10" presetClass="entr" presetSubtype="0" fill="hold"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fade">
                                      <p:cBhvr>
                                        <p:cTn id="24" dur="500"/>
                                        <p:tgtEl>
                                          <p:spTgt spid="27"/>
                                        </p:tgtEl>
                                      </p:cBhvr>
                                    </p:animEffect>
                                  </p:childTnLst>
                                </p:cTn>
                              </p:par>
                              <p:par>
                                <p:cTn id="25" presetID="10" presetClass="exit" presetSubtype="0" fill="hold" grpId="1" nodeType="withEffect">
                                  <p:stCondLst>
                                    <p:cond delay="0"/>
                                  </p:stCondLst>
                                  <p:childTnLst>
                                    <p:animEffect transition="out" filter="fade">
                                      <p:cBhvr>
                                        <p:cTn id="26" dur="500"/>
                                        <p:tgtEl>
                                          <p:spTgt spid="23"/>
                                        </p:tgtEl>
                                      </p:cBhvr>
                                    </p:animEffect>
                                    <p:set>
                                      <p:cBhvr>
                                        <p:cTn id="27" dur="1" fill="hold">
                                          <p:stCondLst>
                                            <p:cond delay="499"/>
                                          </p:stCondLst>
                                        </p:cTn>
                                        <p:tgtEl>
                                          <p:spTgt spid="23"/>
                                        </p:tgtEl>
                                        <p:attrNameLst>
                                          <p:attrName>style.visibility</p:attrName>
                                        </p:attrNameLst>
                                      </p:cBhvr>
                                      <p:to>
                                        <p:strVal val="hidden"/>
                                      </p:to>
                                    </p:set>
                                  </p:childTnLst>
                                </p:cTn>
                              </p:par>
                              <p:par>
                                <p:cTn id="28" presetID="10" presetClass="exit" presetSubtype="0" fill="hold" grpId="1" nodeType="withEffect">
                                  <p:stCondLst>
                                    <p:cond delay="0"/>
                                  </p:stCondLst>
                                  <p:childTnLst>
                                    <p:animEffect transition="out" filter="fade">
                                      <p:cBhvr>
                                        <p:cTn id="29" dur="500"/>
                                        <p:tgtEl>
                                          <p:spTgt spid="24"/>
                                        </p:tgtEl>
                                      </p:cBhvr>
                                    </p:animEffect>
                                    <p:set>
                                      <p:cBhvr>
                                        <p:cTn id="30" dur="1" fill="hold">
                                          <p:stCondLst>
                                            <p:cond delay="499"/>
                                          </p:stCondLst>
                                        </p:cTn>
                                        <p:tgtEl>
                                          <p:spTgt spid="24"/>
                                        </p:tgtEl>
                                        <p:attrNameLst>
                                          <p:attrName>style.visibility</p:attrName>
                                        </p:attrNameLst>
                                      </p:cBhvr>
                                      <p:to>
                                        <p:strVal val="hidden"/>
                                      </p:to>
                                    </p:set>
                                  </p:childTnLst>
                                </p:cTn>
                              </p:par>
                              <p:par>
                                <p:cTn id="31" presetID="10" presetClass="exit" presetSubtype="0" fill="hold" nodeType="withEffect">
                                  <p:stCondLst>
                                    <p:cond delay="0"/>
                                  </p:stCondLst>
                                  <p:childTnLst>
                                    <p:animEffect transition="out" filter="fade">
                                      <p:cBhvr>
                                        <p:cTn id="32" dur="500"/>
                                        <p:tgtEl>
                                          <p:spTgt spid="25"/>
                                        </p:tgtEl>
                                      </p:cBhvr>
                                    </p:animEffect>
                                    <p:set>
                                      <p:cBhvr>
                                        <p:cTn id="33" dur="1" fill="hold">
                                          <p:stCondLst>
                                            <p:cond delay="499"/>
                                          </p:stCondLst>
                                        </p:cTn>
                                        <p:tgtEl>
                                          <p:spTgt spid="25"/>
                                        </p:tgtEl>
                                        <p:attrNameLst>
                                          <p:attrName>style.visibility</p:attrName>
                                        </p:attrNameLst>
                                      </p:cBhvr>
                                      <p:to>
                                        <p:strVal val="hidden"/>
                                      </p:to>
                                    </p:set>
                                  </p:childTnLst>
                                </p:cTn>
                              </p:par>
                            </p:childTnLst>
                          </p:cTn>
                        </p:par>
                      </p:childTnLst>
                    </p:cTn>
                  </p:par>
                  <p:par>
                    <p:cTn id="34" fill="hold">
                      <p:stCondLst>
                        <p:cond delay="indefinite"/>
                      </p:stCondLst>
                      <p:childTnLst>
                        <p:par>
                          <p:cTn id="35" fill="hold">
                            <p:stCondLst>
                              <p:cond delay="0"/>
                            </p:stCondLst>
                            <p:childTnLst>
                              <p:par>
                                <p:cTn id="36" presetID="10" presetClass="entr" presetSubtype="0" fill="hold" grpId="0" nodeType="clickEffect">
                                  <p:stCondLst>
                                    <p:cond delay="0"/>
                                  </p:stCondLst>
                                  <p:childTnLst>
                                    <p:set>
                                      <p:cBhvr>
                                        <p:cTn id="37" dur="1" fill="hold">
                                          <p:stCondLst>
                                            <p:cond delay="0"/>
                                          </p:stCondLst>
                                        </p:cTn>
                                        <p:tgtEl>
                                          <p:spTgt spid="32"/>
                                        </p:tgtEl>
                                        <p:attrNameLst>
                                          <p:attrName>style.visibility</p:attrName>
                                        </p:attrNameLst>
                                      </p:cBhvr>
                                      <p:to>
                                        <p:strVal val="visible"/>
                                      </p:to>
                                    </p:set>
                                    <p:animEffect transition="in" filter="fade">
                                      <p:cBhvr>
                                        <p:cTn id="38" dur="500"/>
                                        <p:tgtEl>
                                          <p:spTgt spid="32"/>
                                        </p:tgtEl>
                                      </p:cBhvr>
                                    </p:animEffect>
                                  </p:childTnLst>
                                </p:cTn>
                              </p:par>
                              <p:par>
                                <p:cTn id="39" presetID="10" presetClass="entr" presetSubtype="0" fill="hold" grpId="0" nodeType="withEffect">
                                  <p:stCondLst>
                                    <p:cond delay="0"/>
                                  </p:stCondLst>
                                  <p:childTnLst>
                                    <p:set>
                                      <p:cBhvr>
                                        <p:cTn id="40" dur="1" fill="hold">
                                          <p:stCondLst>
                                            <p:cond delay="0"/>
                                          </p:stCondLst>
                                        </p:cTn>
                                        <p:tgtEl>
                                          <p:spTgt spid="33"/>
                                        </p:tgtEl>
                                        <p:attrNameLst>
                                          <p:attrName>style.visibility</p:attrName>
                                        </p:attrNameLst>
                                      </p:cBhvr>
                                      <p:to>
                                        <p:strVal val="visible"/>
                                      </p:to>
                                    </p:set>
                                    <p:animEffect transition="in" filter="fade">
                                      <p:cBhvr>
                                        <p:cTn id="41" dur="500"/>
                                        <p:tgtEl>
                                          <p:spTgt spid="33"/>
                                        </p:tgtEl>
                                      </p:cBhvr>
                                    </p:animEffect>
                                  </p:childTnLst>
                                </p:cTn>
                              </p:par>
                              <p:par>
                                <p:cTn id="42" presetID="10" presetClass="entr" presetSubtype="0" fill="hold" nodeType="withEffect">
                                  <p:stCondLst>
                                    <p:cond delay="0"/>
                                  </p:stCondLst>
                                  <p:childTnLst>
                                    <p:set>
                                      <p:cBhvr>
                                        <p:cTn id="43" dur="1" fill="hold">
                                          <p:stCondLst>
                                            <p:cond delay="0"/>
                                          </p:stCondLst>
                                        </p:cTn>
                                        <p:tgtEl>
                                          <p:spTgt spid="34"/>
                                        </p:tgtEl>
                                        <p:attrNameLst>
                                          <p:attrName>style.visibility</p:attrName>
                                        </p:attrNameLst>
                                      </p:cBhvr>
                                      <p:to>
                                        <p:strVal val="visible"/>
                                      </p:to>
                                    </p:set>
                                    <p:animEffect transition="in" filter="fade">
                                      <p:cBhvr>
                                        <p:cTn id="44" dur="500"/>
                                        <p:tgtEl>
                                          <p:spTgt spid="34"/>
                                        </p:tgtEl>
                                      </p:cBhvr>
                                    </p:animEffect>
                                  </p:childTnLst>
                                </p:cTn>
                              </p:par>
                            </p:childTnLst>
                          </p:cTn>
                        </p:par>
                      </p:childTnLst>
                    </p:cTn>
                  </p:par>
                  <p:par>
                    <p:cTn id="45" fill="hold">
                      <p:stCondLst>
                        <p:cond delay="indefinite"/>
                      </p:stCondLst>
                      <p:childTnLst>
                        <p:par>
                          <p:cTn id="46" fill="hold">
                            <p:stCondLst>
                              <p:cond delay="0"/>
                            </p:stCondLst>
                            <p:childTnLst>
                              <p:par>
                                <p:cTn id="47" presetID="10" presetClass="entr" presetSubtype="0" fill="hold" grpId="0" nodeType="clickEffect">
                                  <p:stCondLst>
                                    <p:cond delay="0"/>
                                  </p:stCondLst>
                                  <p:childTnLst>
                                    <p:set>
                                      <p:cBhvr>
                                        <p:cTn id="48" dur="1" fill="hold">
                                          <p:stCondLst>
                                            <p:cond delay="0"/>
                                          </p:stCondLst>
                                        </p:cTn>
                                        <p:tgtEl>
                                          <p:spTgt spid="37"/>
                                        </p:tgtEl>
                                        <p:attrNameLst>
                                          <p:attrName>style.visibility</p:attrName>
                                        </p:attrNameLst>
                                      </p:cBhvr>
                                      <p:to>
                                        <p:strVal val="visible"/>
                                      </p:to>
                                    </p:set>
                                    <p:animEffect transition="in" filter="fade">
                                      <p:cBhvr>
                                        <p:cTn id="49"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3" grpId="0" animBg="1"/>
      <p:bldP spid="23" grpId="1" animBg="1"/>
      <p:bldP spid="24" grpId="0" animBg="1"/>
      <p:bldP spid="24" grpId="1" animBg="1"/>
      <p:bldP spid="32" grpId="0" animBg="1"/>
      <p:bldP spid="33" grpId="0" animBg="1"/>
      <p:bldP spid="37"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latin typeface="Consolas" panose="020B0609020204030204" pitchFamily="49" charset="0"/>
              </a:rPr>
              <a:t>#include </a:t>
            </a:r>
            <a:r>
              <a:rPr lang="en-US" dirty="0">
                <a:solidFill>
                  <a:schemeClr val="bg1"/>
                </a:solidFill>
              </a:rPr>
              <a:t>Guards</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609990"/>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If you #include a header file in multiple places, it may cause issues.</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367536"/>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We can use include guards to protect against this.</a:t>
            </a:r>
          </a:p>
        </p:txBody>
      </p:sp>
      <p:sp>
        <p:nvSpPr>
          <p:cNvPr id="15" name="TextBox 14">
            <a:extLst>
              <a:ext uri="{FF2B5EF4-FFF2-40B4-BE49-F238E27FC236}">
                <a16:creationId xmlns:a16="http://schemas.microsoft.com/office/drawing/2014/main" id="{50A55D2B-82AD-4A17-887C-23B6720AB7B8}"/>
              </a:ext>
            </a:extLst>
          </p:cNvPr>
          <p:cNvSpPr txBox="1"/>
          <p:nvPr/>
        </p:nvSpPr>
        <p:spPr>
          <a:xfrm>
            <a:off x="1055657" y="3125082"/>
            <a:ext cx="10440697"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Including guards prevents something in a file from being defined more than once.</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4251960"/>
            <a:ext cx="10786574" cy="192024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lvl="0">
              <a:buClr>
                <a:srgbClr val="418AB3"/>
              </a:buClr>
              <a:buSzPct val="80000"/>
            </a:pPr>
            <a:r>
              <a:rPr lang="en-US" dirty="0">
                <a:solidFill>
                  <a:schemeClr val="accent3"/>
                </a:solidFill>
                <a:latin typeface="Consolas" panose="020B0609020204030204" pitchFamily="49" charset="0"/>
              </a:rPr>
              <a:t>#ifndef </a:t>
            </a:r>
            <a:r>
              <a:rPr lang="en-US" dirty="0">
                <a:solidFill>
                  <a:srgbClr val="000000">
                    <a:lumMod val="75000"/>
                    <a:lumOff val="25000"/>
                  </a:srgbClr>
                </a:solidFill>
                <a:latin typeface="Consolas" panose="020B0609020204030204" pitchFamily="49" charset="0"/>
              </a:rPr>
              <a:t>_UNIQUE_ID_		</a:t>
            </a:r>
            <a:r>
              <a:rPr lang="en-US" dirty="0">
                <a:solidFill>
                  <a:srgbClr val="008000"/>
                </a:solidFill>
                <a:latin typeface="Consolas" panose="020B0609020204030204" pitchFamily="49" charset="0"/>
              </a:rPr>
              <a:t>// If NOT defined</a:t>
            </a:r>
          </a:p>
          <a:p>
            <a:pPr lvl="0">
              <a:buClr>
                <a:srgbClr val="418AB3"/>
              </a:buClr>
              <a:buSzPct val="80000"/>
            </a:pPr>
            <a:r>
              <a:rPr lang="en-US" dirty="0">
                <a:solidFill>
                  <a:schemeClr val="accent3"/>
                </a:solidFill>
                <a:latin typeface="Consolas" panose="020B0609020204030204" pitchFamily="49" charset="0"/>
              </a:rPr>
              <a:t>#define </a:t>
            </a:r>
            <a:r>
              <a:rPr lang="en-US" dirty="0">
                <a:solidFill>
                  <a:srgbClr val="000000">
                    <a:lumMod val="75000"/>
                    <a:lumOff val="25000"/>
                  </a:srgbClr>
                </a:solidFill>
                <a:latin typeface="Consolas" panose="020B0609020204030204" pitchFamily="49" charset="0"/>
              </a:rPr>
              <a:t>_UNIQUE_ID_		</a:t>
            </a:r>
            <a:r>
              <a:rPr lang="en-US" dirty="0">
                <a:solidFill>
                  <a:srgbClr val="008000"/>
                </a:solidFill>
                <a:latin typeface="Consolas" panose="020B0609020204030204" pitchFamily="49" charset="0"/>
              </a:rPr>
              <a:t>// Define it</a:t>
            </a:r>
          </a:p>
          <a:p>
            <a:pPr marL="0" lvl="1">
              <a:buClr>
                <a:srgbClr val="418AB3"/>
              </a:buClr>
              <a:buSzPct val="80000"/>
            </a:pPr>
            <a:endParaRPr lang="en-US" dirty="0">
              <a:solidFill>
                <a:srgbClr val="008000"/>
              </a:solidFill>
              <a:latin typeface="Consolas" panose="020B0609020204030204" pitchFamily="49" charset="0"/>
            </a:endParaRPr>
          </a:p>
          <a:p>
            <a:pPr marL="0" lvl="1">
              <a:buClr>
                <a:srgbClr val="418AB3"/>
              </a:buClr>
              <a:buSzPct val="80000"/>
            </a:pPr>
            <a:r>
              <a:rPr lang="en-US" dirty="0">
                <a:solidFill>
                  <a:srgbClr val="008000"/>
                </a:solidFill>
                <a:latin typeface="Consolas" panose="020B0609020204030204" pitchFamily="49" charset="0"/>
              </a:rPr>
              <a:t>// Your code goes here</a:t>
            </a:r>
          </a:p>
          <a:p>
            <a:pPr lvl="0">
              <a:buClr>
                <a:srgbClr val="418AB3"/>
              </a:buClr>
              <a:buSzPct val="80000"/>
            </a:pPr>
            <a:endParaRPr lang="en-US" dirty="0">
              <a:solidFill>
                <a:srgbClr val="808080"/>
              </a:solidFill>
              <a:latin typeface="Consolas" panose="020B0609020204030204" pitchFamily="49" charset="0"/>
            </a:endParaRPr>
          </a:p>
          <a:p>
            <a:pPr lvl="0">
              <a:buClr>
                <a:srgbClr val="418AB3"/>
              </a:buClr>
              <a:buSzPct val="80000"/>
            </a:pPr>
            <a:r>
              <a:rPr lang="en-US" dirty="0">
                <a:solidFill>
                  <a:schemeClr val="accent3"/>
                </a:solidFill>
                <a:latin typeface="Consolas" panose="020B0609020204030204" pitchFamily="49" charset="0"/>
              </a:rPr>
              <a:t>#endif</a:t>
            </a:r>
            <a:r>
              <a:rPr lang="en-US" dirty="0">
                <a:solidFill>
                  <a:srgbClr val="000000">
                    <a:lumMod val="75000"/>
                    <a:lumOff val="25000"/>
                  </a:srgbClr>
                </a:solidFill>
                <a:latin typeface="Consolas" panose="020B0609020204030204" pitchFamily="49" charset="0"/>
              </a:rPr>
              <a:t>	</a:t>
            </a:r>
            <a:r>
              <a:rPr lang="en-US" dirty="0">
                <a:solidFill>
                  <a:srgbClr val="008000"/>
                </a:solidFill>
                <a:latin typeface="Consolas" panose="020B0609020204030204" pitchFamily="49" charset="0"/>
              </a:rPr>
              <a:t>/* _UNIQUE_ID_ */</a:t>
            </a:r>
            <a:r>
              <a:rPr lang="en-US" dirty="0">
                <a:solidFill>
                  <a:srgbClr val="000000">
                    <a:lumMod val="75000"/>
                    <a:lumOff val="25000"/>
                  </a:srgbClr>
                </a:solidFill>
                <a:latin typeface="Consolas" panose="020B0609020204030204" pitchFamily="49" charset="0"/>
              </a:rPr>
              <a:t>	</a:t>
            </a:r>
            <a:r>
              <a:rPr lang="en-US" dirty="0">
                <a:solidFill>
                  <a:srgbClr val="008000"/>
                </a:solidFill>
                <a:latin typeface="Consolas" panose="020B0609020204030204" pitchFamily="49" charset="0"/>
              </a:rPr>
              <a:t>// All done defining stuff</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4251960"/>
            <a:ext cx="100182" cy="192024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674225"/>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431770"/>
            <a:ext cx="333196" cy="333196"/>
          </a:xfrm>
          <a:prstGeom prst="rect">
            <a:avLst/>
          </a:prstGeom>
        </p:spPr>
      </p:pic>
      <p:pic>
        <p:nvPicPr>
          <p:cNvPr id="16" name="Graphic 15">
            <a:extLst>
              <a:ext uri="{FF2B5EF4-FFF2-40B4-BE49-F238E27FC236}">
                <a16:creationId xmlns:a16="http://schemas.microsoft.com/office/drawing/2014/main" id="{A1A70386-D3A1-47A1-BD5E-523298AB7E9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3373982"/>
            <a:ext cx="333196" cy="333196"/>
          </a:xfrm>
          <a:prstGeom prst="rect">
            <a:avLst/>
          </a:prstGeom>
        </p:spPr>
      </p:pic>
    </p:spTree>
    <p:custDataLst>
      <p:tags r:id="rId1"/>
    </p:custDataLst>
    <p:extLst>
      <p:ext uri="{BB962C8B-B14F-4D97-AF65-F5344CB8AC3E}">
        <p14:creationId xmlns:p14="http://schemas.microsoft.com/office/powerpoint/2010/main" val="3009822164"/>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latin typeface="Consolas" panose="020B0609020204030204" pitchFamily="49" charset="0"/>
              </a:rPr>
              <a:t>#include </a:t>
            </a:r>
            <a:r>
              <a:rPr lang="en-US" dirty="0">
                <a:solidFill>
                  <a:schemeClr val="bg1"/>
                </a:solidFill>
              </a:rPr>
              <a:t>Guards</a:t>
            </a:r>
            <a:endParaRPr lang="en-US" dirty="0">
              <a:solidFill>
                <a:schemeClr val="bg1"/>
              </a:solidFill>
              <a:latin typeface="Consolas" panose="020B0609020204030204" pitchFamily="49" charset="0"/>
            </a:endParaRPr>
          </a:p>
        </p:txBody>
      </p:sp>
      <p:sp>
        <p:nvSpPr>
          <p:cNvPr id="4" name="Text Placeholder 3">
            <a:extLst>
              <a:ext uri="{FF2B5EF4-FFF2-40B4-BE49-F238E27FC236}">
                <a16:creationId xmlns:a16="http://schemas.microsoft.com/office/drawing/2014/main" id="{00FDB2A5-39D3-4894-8DB7-9D022D1AFD89}"/>
              </a:ext>
            </a:extLst>
          </p:cNvPr>
          <p:cNvSpPr>
            <a:spLocks noGrp="1"/>
          </p:cNvSpPr>
          <p:nvPr>
            <p:ph type="body" sz="quarter" idx="13"/>
          </p:nvPr>
        </p:nvSpPr>
        <p:spPr/>
        <p:txBody>
          <a:bodyPr/>
          <a:lstStyle/>
          <a:p>
            <a:r>
              <a:rPr lang="en-US" dirty="0">
                <a:solidFill>
                  <a:schemeClr val="accent1"/>
                </a:solidFill>
              </a:rPr>
              <a:t>The old way</a:t>
            </a:r>
          </a:p>
        </p:txBody>
      </p:sp>
      <p:sp>
        <p:nvSpPr>
          <p:cNvPr id="3" name="Content Placeholder 2">
            <a:extLst>
              <a:ext uri="{FF2B5EF4-FFF2-40B4-BE49-F238E27FC236}">
                <a16:creationId xmlns:a16="http://schemas.microsoft.com/office/drawing/2014/main" id="{698220F4-8FA9-41C5-987D-7F20DF9AC9AB}"/>
              </a:ext>
            </a:extLst>
          </p:cNvPr>
          <p:cNvSpPr>
            <a:spLocks noGrp="1"/>
          </p:cNvSpPr>
          <p:nvPr>
            <p:ph sz="quarter" idx="12"/>
          </p:nvPr>
        </p:nvSpPr>
        <p:spPr/>
        <p:txBody>
          <a:bodyPr/>
          <a:lstStyle/>
          <a:p>
            <a:endParaRPr lang="en-US"/>
          </a:p>
        </p:txBody>
      </p:sp>
      <p:sp>
        <p:nvSpPr>
          <p:cNvPr id="40" name="Rectangle 39">
            <a:extLst>
              <a:ext uri="{FF2B5EF4-FFF2-40B4-BE49-F238E27FC236}">
                <a16:creationId xmlns:a16="http://schemas.microsoft.com/office/drawing/2014/main" id="{CD137E5E-C390-4A04-B7D5-31EEC2974B91}"/>
              </a:ext>
            </a:extLst>
          </p:cNvPr>
          <p:cNvSpPr/>
          <p:nvPr/>
        </p:nvSpPr>
        <p:spPr>
          <a:xfrm>
            <a:off x="711050" y="1932186"/>
            <a:ext cx="10881360" cy="41148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8000"/>
                </a:solidFill>
                <a:latin typeface="Consolas" panose="020B0609020204030204" pitchFamily="49" charset="0"/>
              </a:rPr>
              <a:t>// File "</a:t>
            </a:r>
            <a:r>
              <a:rPr lang="en-US" dirty="0" err="1">
                <a:solidFill>
                  <a:srgbClr val="008000"/>
                </a:solidFill>
                <a:latin typeface="Consolas" panose="020B0609020204030204" pitchFamily="49" charset="0"/>
              </a:rPr>
              <a:t>HelperFunctions.h</a:t>
            </a:r>
            <a:r>
              <a:rPr lang="en-US" dirty="0">
                <a:solidFill>
                  <a:srgbClr val="008000"/>
                </a:solidFill>
                <a:latin typeface="Consolas" panose="020B0609020204030204" pitchFamily="49" charset="0"/>
              </a:rPr>
              <a:t>"</a:t>
            </a:r>
            <a:endParaRPr lang="en-US" dirty="0">
              <a:solidFill>
                <a:srgbClr val="000000"/>
              </a:solidFill>
              <a:latin typeface="Consolas" panose="020B0609020204030204" pitchFamily="49" charset="0"/>
            </a:endParaRPr>
          </a:p>
          <a:p>
            <a:r>
              <a:rPr lang="en-US" dirty="0">
                <a:solidFill>
                  <a:schemeClr val="accent3">
                    <a:lumMod val="75000"/>
                  </a:schemeClr>
                </a:solidFill>
                <a:latin typeface="Consolas" panose="020B0609020204030204" pitchFamily="49" charset="0"/>
              </a:rPr>
              <a:t>#ifndef </a:t>
            </a:r>
            <a:r>
              <a:rPr lang="en-US" dirty="0">
                <a:solidFill>
                  <a:srgbClr val="000000"/>
                </a:solidFill>
                <a:latin typeface="Consolas" panose="020B0609020204030204" pitchFamily="49" charset="0"/>
              </a:rPr>
              <a:t>_HELPER_FUNCTIONS_H_</a:t>
            </a:r>
          </a:p>
          <a:p>
            <a:r>
              <a:rPr lang="en-US" dirty="0">
                <a:solidFill>
                  <a:schemeClr val="accent3">
                    <a:lumMod val="75000"/>
                  </a:schemeClr>
                </a:solidFill>
                <a:latin typeface="Consolas" panose="020B0609020204030204" pitchFamily="49" charset="0"/>
              </a:rPr>
              <a:t>#define </a:t>
            </a:r>
            <a:r>
              <a:rPr lang="en-US" dirty="0">
                <a:solidFill>
                  <a:srgbClr val="6F008A"/>
                </a:solidFill>
                <a:latin typeface="Consolas" panose="020B0609020204030204" pitchFamily="49" charset="0"/>
              </a:rPr>
              <a:t>_HELPER_FUNCTIONS_H_</a:t>
            </a:r>
            <a:endParaRPr lang="en-US" dirty="0">
              <a:solidFill>
                <a:srgbClr val="000000"/>
              </a:solidFill>
              <a:latin typeface="Consolas" panose="020B0609020204030204" pitchFamily="49" charset="0"/>
            </a:endParaRPr>
          </a:p>
          <a:p>
            <a:endParaRPr lang="en-US" dirty="0">
              <a:solidFill>
                <a:srgbClr val="808080"/>
              </a:solidFill>
              <a:latin typeface="Consolas" panose="020B0609020204030204" pitchFamily="49" charset="0"/>
            </a:endParaRPr>
          </a:p>
          <a:p>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&lt;string&gt;</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using</a:t>
            </a:r>
            <a:r>
              <a:rPr lang="en-US" dirty="0">
                <a:solidFill>
                  <a:srgbClr val="000000"/>
                </a:solidFill>
                <a:latin typeface="Consolas" panose="020B0609020204030204" pitchFamily="49" charset="0"/>
              </a:rPr>
              <a:t> std::</a:t>
            </a:r>
            <a:r>
              <a:rPr lang="en-US" dirty="0">
                <a:solidFill>
                  <a:schemeClr val="accent3">
                    <a:lumMod val="75000"/>
                  </a:schemeClr>
                </a:solidFill>
                <a:latin typeface="Consolas" panose="020B0609020204030204" pitchFamily="49" charset="0"/>
              </a:rPr>
              <a:t>string</a:t>
            </a:r>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float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CalculateAverage</a:t>
            </a:r>
            <a:r>
              <a:rPr lang="en-US" dirty="0">
                <a:solidFill>
                  <a:srgbClr val="000000"/>
                </a:solidFill>
                <a:latin typeface="Consolas" panose="020B0609020204030204" pitchFamily="49" charset="0"/>
              </a:rPr>
              <a:t>(</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a</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b</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c</a:t>
            </a:r>
            <a:r>
              <a:rPr lang="en-US" dirty="0">
                <a:solidFill>
                  <a:srgbClr val="000000"/>
                </a:solidFill>
                <a:latin typeface="Consolas" panose="020B0609020204030204" pitchFamily="49" charset="0"/>
              </a:rPr>
              <a:t>);</a:t>
            </a:r>
          </a:p>
          <a:p>
            <a:r>
              <a:rPr lang="en-US" dirty="0">
                <a:solidFill>
                  <a:schemeClr val="accent3"/>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RemoveFileExtension</a:t>
            </a:r>
            <a:r>
              <a:rPr lang="en-US" dirty="0">
                <a:solidFill>
                  <a:srgbClr val="000000"/>
                </a:solidFill>
                <a:latin typeface="Consolas" panose="020B0609020204030204" pitchFamily="49" charset="0"/>
              </a:rPr>
              <a:t>(</a:t>
            </a:r>
            <a:r>
              <a:rPr lang="en-US" dirty="0">
                <a:solidFill>
                  <a:schemeClr val="accent3"/>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str</a:t>
            </a:r>
            <a:r>
              <a:rPr lang="en-US"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foo</a:t>
            </a:r>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dirty="0">
                <a:solidFill>
                  <a:schemeClr val="accent3">
                    <a:lumMod val="75000"/>
                  </a:schemeClr>
                </a:solidFill>
                <a:latin typeface="Consolas" panose="020B0609020204030204" pitchFamily="49" charset="0"/>
              </a:rPr>
              <a:t>#endif</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10869" y="1932186"/>
            <a:ext cx="100182" cy="41148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2" name="Rectangle 11">
            <a:extLst>
              <a:ext uri="{FF2B5EF4-FFF2-40B4-BE49-F238E27FC236}">
                <a16:creationId xmlns:a16="http://schemas.microsoft.com/office/drawing/2014/main" id="{AF64FD7A-CDDF-4CA7-A781-569DAC51657A}"/>
              </a:ext>
            </a:extLst>
          </p:cNvPr>
          <p:cNvSpPr>
            <a:spLocks/>
          </p:cNvSpPr>
          <p:nvPr/>
        </p:nvSpPr>
        <p:spPr>
          <a:xfrm>
            <a:off x="4735252" y="1653925"/>
            <a:ext cx="4437322"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The first part is actually two parts:</a:t>
            </a:r>
          </a:p>
        </p:txBody>
      </p:sp>
      <p:sp>
        <p:nvSpPr>
          <p:cNvPr id="8" name="Rectangle 7">
            <a:extLst>
              <a:ext uri="{FF2B5EF4-FFF2-40B4-BE49-F238E27FC236}">
                <a16:creationId xmlns:a16="http://schemas.microsoft.com/office/drawing/2014/main" id="{66026A51-C14A-438B-93EE-1D043AD07D74}"/>
              </a:ext>
            </a:extLst>
          </p:cNvPr>
          <p:cNvSpPr/>
          <p:nvPr/>
        </p:nvSpPr>
        <p:spPr>
          <a:xfrm>
            <a:off x="4735252" y="2204720"/>
            <a:ext cx="4437322" cy="82296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b="1" dirty="0">
                <a:solidFill>
                  <a:schemeClr val="accent2"/>
                </a:solidFill>
                <a:latin typeface="Consolas" panose="020B0609020204030204" pitchFamily="49" charset="0"/>
                <a:cs typeface="Calibri" panose="020F0502020204030204" pitchFamily="34" charset="0"/>
              </a:rPr>
              <a:t>#ifndef </a:t>
            </a:r>
            <a:r>
              <a:rPr lang="en-US" dirty="0">
                <a:solidFill>
                  <a:schemeClr val="tx1"/>
                </a:solidFill>
                <a:cs typeface="Calibri" panose="020F0502020204030204" pitchFamily="34" charset="0"/>
              </a:rPr>
              <a:t>means “if the identifier that comes after this is not already defined”.</a:t>
            </a:r>
          </a:p>
        </p:txBody>
      </p:sp>
      <p:sp>
        <p:nvSpPr>
          <p:cNvPr id="9" name="Rectangle 8">
            <a:extLst>
              <a:ext uri="{FF2B5EF4-FFF2-40B4-BE49-F238E27FC236}">
                <a16:creationId xmlns:a16="http://schemas.microsoft.com/office/drawing/2014/main" id="{3F08026B-5D4B-4C42-AE87-43834D0E3C2A}"/>
              </a:ext>
              <a:ext uri="{C183D7F6-B498-43B3-948B-1728B52AA6E4}">
                <adec:decorative xmlns:adec="http://schemas.microsoft.com/office/drawing/2017/decorative" val="1"/>
              </a:ext>
            </a:extLst>
          </p:cNvPr>
          <p:cNvSpPr/>
          <p:nvPr/>
        </p:nvSpPr>
        <p:spPr>
          <a:xfrm>
            <a:off x="855822" y="2470149"/>
            <a:ext cx="3646328" cy="292101"/>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10" name="Straight Connector 9">
            <a:extLst>
              <a:ext uri="{FF2B5EF4-FFF2-40B4-BE49-F238E27FC236}">
                <a16:creationId xmlns:a16="http://schemas.microsoft.com/office/drawing/2014/main" id="{A0CB5738-E1ED-4098-BA05-B4C43C2084B7}"/>
              </a:ext>
              <a:ext uri="{C183D7F6-B498-43B3-948B-1728B52AA6E4}">
                <adec:decorative xmlns:adec="http://schemas.microsoft.com/office/drawing/2017/decorative" val="1"/>
              </a:ext>
            </a:extLst>
          </p:cNvPr>
          <p:cNvCxnSpPr>
            <a:cxnSpLocks/>
            <a:stCxn id="9" idx="3"/>
            <a:endCxn id="8" idx="1"/>
          </p:cNvCxnSpPr>
          <p:nvPr/>
        </p:nvCxnSpPr>
        <p:spPr>
          <a:xfrm>
            <a:off x="4502150" y="2616200"/>
            <a:ext cx="233102"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0" name="Rectangle 19">
            <a:extLst>
              <a:ext uri="{FF2B5EF4-FFF2-40B4-BE49-F238E27FC236}">
                <a16:creationId xmlns:a16="http://schemas.microsoft.com/office/drawing/2014/main" id="{0218E19E-0262-45BC-A0A4-A3ADC345F0DC}"/>
              </a:ext>
            </a:extLst>
          </p:cNvPr>
          <p:cNvSpPr>
            <a:spLocks/>
          </p:cNvSpPr>
          <p:nvPr/>
        </p:nvSpPr>
        <p:spPr>
          <a:xfrm>
            <a:off x="4735253" y="3121275"/>
            <a:ext cx="4437322" cy="82296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b="1" dirty="0">
                <a:solidFill>
                  <a:schemeClr val="accent2"/>
                </a:solidFill>
                <a:latin typeface="Consolas" panose="020B0609020204030204" pitchFamily="49" charset="0"/>
                <a:cs typeface="Calibri" panose="020F0502020204030204" pitchFamily="34" charset="0"/>
              </a:rPr>
              <a:t>#define </a:t>
            </a:r>
            <a:r>
              <a:rPr lang="en-US" dirty="0">
                <a:solidFill>
                  <a:schemeClr val="tx1"/>
                </a:solidFill>
                <a:cs typeface="Calibri" panose="020F0502020204030204" pitchFamily="34" charset="0"/>
              </a:rPr>
              <a:t>means “define the identifier that comes after this”.</a:t>
            </a:r>
          </a:p>
        </p:txBody>
      </p:sp>
      <p:sp>
        <p:nvSpPr>
          <p:cNvPr id="21" name="Rectangle 20">
            <a:extLst>
              <a:ext uri="{FF2B5EF4-FFF2-40B4-BE49-F238E27FC236}">
                <a16:creationId xmlns:a16="http://schemas.microsoft.com/office/drawing/2014/main" id="{E6DDCF69-61F9-4D16-9388-D91777C67422}"/>
              </a:ext>
              <a:ext uri="{C183D7F6-B498-43B3-948B-1728B52AA6E4}">
                <adec:decorative xmlns:adec="http://schemas.microsoft.com/office/drawing/2017/decorative" val="1"/>
              </a:ext>
            </a:extLst>
          </p:cNvPr>
          <p:cNvSpPr/>
          <p:nvPr/>
        </p:nvSpPr>
        <p:spPr>
          <a:xfrm>
            <a:off x="855822" y="2763037"/>
            <a:ext cx="3646328" cy="292101"/>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9" name="Connector: Elbow 28">
            <a:extLst>
              <a:ext uri="{FF2B5EF4-FFF2-40B4-BE49-F238E27FC236}">
                <a16:creationId xmlns:a16="http://schemas.microsoft.com/office/drawing/2014/main" id="{2142872B-E2CC-45EB-808C-90460F357893}"/>
              </a:ext>
              <a:ext uri="{C183D7F6-B498-43B3-948B-1728B52AA6E4}">
                <adec:decorative xmlns:adec="http://schemas.microsoft.com/office/drawing/2017/decorative" val="1"/>
              </a:ext>
            </a:extLst>
          </p:cNvPr>
          <p:cNvCxnSpPr>
            <a:cxnSpLocks/>
            <a:stCxn id="21" idx="3"/>
            <a:endCxn id="20" idx="1"/>
          </p:cNvCxnSpPr>
          <p:nvPr/>
        </p:nvCxnSpPr>
        <p:spPr>
          <a:xfrm>
            <a:off x="4502150" y="2909088"/>
            <a:ext cx="233103" cy="623667"/>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36" name="Rectangle 35">
            <a:extLst>
              <a:ext uri="{FF2B5EF4-FFF2-40B4-BE49-F238E27FC236}">
                <a16:creationId xmlns:a16="http://schemas.microsoft.com/office/drawing/2014/main" id="{D0EAEFEE-E407-4519-AD72-B07625E3D23C}"/>
              </a:ext>
            </a:extLst>
          </p:cNvPr>
          <p:cNvSpPr/>
          <p:nvPr/>
        </p:nvSpPr>
        <p:spPr>
          <a:xfrm>
            <a:off x="1897371" y="5413808"/>
            <a:ext cx="2560320"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We end with </a:t>
            </a:r>
            <a:r>
              <a:rPr lang="en-US" b="1" dirty="0">
                <a:solidFill>
                  <a:schemeClr val="accent2"/>
                </a:solidFill>
                <a:latin typeface="Consolas" panose="020B0609020204030204" pitchFamily="49" charset="0"/>
                <a:cs typeface="Calibri" panose="020F0502020204030204" pitchFamily="34" charset="0"/>
              </a:rPr>
              <a:t>#endif</a:t>
            </a:r>
            <a:r>
              <a:rPr lang="en-US" dirty="0">
                <a:solidFill>
                  <a:schemeClr val="tx1"/>
                </a:solidFill>
                <a:cs typeface="Calibri" panose="020F0502020204030204" pitchFamily="34" charset="0"/>
              </a:rPr>
              <a:t>.</a:t>
            </a:r>
          </a:p>
        </p:txBody>
      </p:sp>
      <p:sp>
        <p:nvSpPr>
          <p:cNvPr id="37" name="Rectangle 36">
            <a:extLst>
              <a:ext uri="{FF2B5EF4-FFF2-40B4-BE49-F238E27FC236}">
                <a16:creationId xmlns:a16="http://schemas.microsoft.com/office/drawing/2014/main" id="{4F30E5CB-52E7-4C23-B79A-B599C632A970}"/>
              </a:ext>
              <a:ext uri="{C183D7F6-B498-43B3-948B-1728B52AA6E4}">
                <adec:decorative xmlns:adec="http://schemas.microsoft.com/office/drawing/2017/decorative" val="1"/>
              </a:ext>
            </a:extLst>
          </p:cNvPr>
          <p:cNvSpPr/>
          <p:nvPr/>
        </p:nvSpPr>
        <p:spPr>
          <a:xfrm>
            <a:off x="855822" y="5496357"/>
            <a:ext cx="896778" cy="292101"/>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38" name="Straight Connector 37">
            <a:extLst>
              <a:ext uri="{FF2B5EF4-FFF2-40B4-BE49-F238E27FC236}">
                <a16:creationId xmlns:a16="http://schemas.microsoft.com/office/drawing/2014/main" id="{25CDCFC6-0B89-46B5-B41C-E16446415052}"/>
              </a:ext>
              <a:ext uri="{C183D7F6-B498-43B3-948B-1728B52AA6E4}">
                <adec:decorative xmlns:adec="http://schemas.microsoft.com/office/drawing/2017/decorative" val="1"/>
              </a:ext>
            </a:extLst>
          </p:cNvPr>
          <p:cNvCxnSpPr>
            <a:cxnSpLocks/>
            <a:stCxn id="37" idx="3"/>
            <a:endCxn id="36" idx="1"/>
          </p:cNvCxnSpPr>
          <p:nvPr/>
        </p:nvCxnSpPr>
        <p:spPr>
          <a:xfrm>
            <a:off x="1752600" y="5642408"/>
            <a:ext cx="144771" cy="0"/>
          </a:xfrm>
          <a:prstGeom prst="line">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41" name="Freeform: Shape 40">
            <a:extLst>
              <a:ext uri="{FF2B5EF4-FFF2-40B4-BE49-F238E27FC236}">
                <a16:creationId xmlns:a16="http://schemas.microsoft.com/office/drawing/2014/main" id="{250566A6-5AC0-4555-AC86-D3461C196C2A}"/>
              </a:ext>
            </a:extLst>
          </p:cNvPr>
          <p:cNvSpPr/>
          <p:nvPr/>
        </p:nvSpPr>
        <p:spPr>
          <a:xfrm>
            <a:off x="6623205" y="3786072"/>
            <a:ext cx="2651760" cy="82296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defRPr/>
            </a:pPr>
            <a:r>
              <a:rPr lang="en-US" dirty="0">
                <a:solidFill>
                  <a:srgbClr val="000000"/>
                </a:solidFill>
                <a:cs typeface="Calibri" panose="020F0502020204030204" pitchFamily="34" charset="0"/>
              </a:rPr>
              <a:t>The header file code goes in between.</a:t>
            </a:r>
          </a:p>
        </p:txBody>
      </p:sp>
      <p:sp>
        <p:nvSpPr>
          <p:cNvPr id="42" name="Freeform: Shape 41">
            <a:extLst>
              <a:ext uri="{FF2B5EF4-FFF2-40B4-BE49-F238E27FC236}">
                <a16:creationId xmlns:a16="http://schemas.microsoft.com/office/drawing/2014/main" id="{2899677E-A47D-4149-8DE8-FD080D099123}"/>
              </a:ext>
            </a:extLst>
          </p:cNvPr>
          <p:cNvSpPr/>
          <p:nvPr/>
        </p:nvSpPr>
        <p:spPr>
          <a:xfrm>
            <a:off x="5754891" y="4927924"/>
            <a:ext cx="493776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dirty="0">
                <a:solidFill>
                  <a:srgbClr val="000000"/>
                </a:solidFill>
                <a:cs typeface="Calibri" panose="020F0502020204030204" pitchFamily="34" charset="0"/>
              </a:rPr>
              <a:t>Writing these 3 lines for every header file can get tedious; newer C++ has a shortcut!</a:t>
            </a:r>
          </a:p>
        </p:txBody>
      </p:sp>
    </p:spTree>
    <p:custDataLst>
      <p:tags r:id="rId1"/>
    </p:custDataLst>
    <p:extLst>
      <p:ext uri="{BB962C8B-B14F-4D97-AF65-F5344CB8AC3E}">
        <p14:creationId xmlns:p14="http://schemas.microsoft.com/office/powerpoint/2010/main" val="19848748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par>
                                <p:cTn id="13" presetID="10" presetClass="entr" presetSubtype="0" fill="hold" grpId="0" nodeType="withEffect">
                                  <p:stCondLst>
                                    <p:cond delay="0"/>
                                  </p:stCondLst>
                                  <p:childTnLst>
                                    <p:set>
                                      <p:cBhvr>
                                        <p:cTn id="14" dur="1" fill="hold">
                                          <p:stCondLst>
                                            <p:cond delay="0"/>
                                          </p:stCondLst>
                                        </p:cTn>
                                        <p:tgtEl>
                                          <p:spTgt spid="9"/>
                                        </p:tgtEl>
                                        <p:attrNameLst>
                                          <p:attrName>style.visibility</p:attrName>
                                        </p:attrNameLst>
                                      </p:cBhvr>
                                      <p:to>
                                        <p:strVal val="visible"/>
                                      </p:to>
                                    </p:set>
                                    <p:animEffect transition="in" filter="fade">
                                      <p:cBhvr>
                                        <p:cTn id="15" dur="500"/>
                                        <p:tgtEl>
                                          <p:spTgt spid="9"/>
                                        </p:tgtEl>
                                      </p:cBhvr>
                                    </p:animEffect>
                                  </p:childTnLst>
                                </p:cTn>
                              </p:par>
                              <p:par>
                                <p:cTn id="16" presetID="10" presetClass="entr" presetSubtype="0" fill="hold"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21"/>
                                        </p:tgtEl>
                                        <p:attrNameLst>
                                          <p:attrName>style.visibility</p:attrName>
                                        </p:attrNameLst>
                                      </p:cBhvr>
                                      <p:to>
                                        <p:strVal val="visible"/>
                                      </p:to>
                                    </p:set>
                                    <p:animEffect transition="in" filter="fade">
                                      <p:cBhvr>
                                        <p:cTn id="26" dur="500"/>
                                        <p:tgtEl>
                                          <p:spTgt spid="21"/>
                                        </p:tgtEl>
                                      </p:cBhvr>
                                    </p:animEffect>
                                  </p:childTnLst>
                                </p:cTn>
                              </p:par>
                              <p:par>
                                <p:cTn id="27" presetID="10" presetClass="entr" presetSubtype="0" fill="hold" nodeType="withEffect">
                                  <p:stCondLst>
                                    <p:cond delay="0"/>
                                  </p:stCondLst>
                                  <p:childTnLst>
                                    <p:set>
                                      <p:cBhvr>
                                        <p:cTn id="28" dur="1" fill="hold">
                                          <p:stCondLst>
                                            <p:cond delay="0"/>
                                          </p:stCondLst>
                                        </p:cTn>
                                        <p:tgtEl>
                                          <p:spTgt spid="29"/>
                                        </p:tgtEl>
                                        <p:attrNameLst>
                                          <p:attrName>style.visibility</p:attrName>
                                        </p:attrNameLst>
                                      </p:cBhvr>
                                      <p:to>
                                        <p:strVal val="visible"/>
                                      </p:to>
                                    </p:set>
                                    <p:animEffect transition="in" filter="fade">
                                      <p:cBhvr>
                                        <p:cTn id="29" dur="500"/>
                                        <p:tgtEl>
                                          <p:spTgt spid="29"/>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grpId="0" nodeType="clickEffect">
                                  <p:stCondLst>
                                    <p:cond delay="0"/>
                                  </p:stCondLst>
                                  <p:childTnLst>
                                    <p:set>
                                      <p:cBhvr>
                                        <p:cTn id="33" dur="1" fill="hold">
                                          <p:stCondLst>
                                            <p:cond delay="0"/>
                                          </p:stCondLst>
                                        </p:cTn>
                                        <p:tgtEl>
                                          <p:spTgt spid="36"/>
                                        </p:tgtEl>
                                        <p:attrNameLst>
                                          <p:attrName>style.visibility</p:attrName>
                                        </p:attrNameLst>
                                      </p:cBhvr>
                                      <p:to>
                                        <p:strVal val="visible"/>
                                      </p:to>
                                    </p:set>
                                    <p:animEffect transition="in" filter="fade">
                                      <p:cBhvr>
                                        <p:cTn id="34" dur="500"/>
                                        <p:tgtEl>
                                          <p:spTgt spid="3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37"/>
                                        </p:tgtEl>
                                        <p:attrNameLst>
                                          <p:attrName>style.visibility</p:attrName>
                                        </p:attrNameLst>
                                      </p:cBhvr>
                                      <p:to>
                                        <p:strVal val="visible"/>
                                      </p:to>
                                    </p:set>
                                    <p:animEffect transition="in" filter="fade">
                                      <p:cBhvr>
                                        <p:cTn id="37" dur="500"/>
                                        <p:tgtEl>
                                          <p:spTgt spid="37"/>
                                        </p:tgtEl>
                                      </p:cBhvr>
                                    </p:animEffect>
                                  </p:childTnLst>
                                </p:cTn>
                              </p:par>
                              <p:par>
                                <p:cTn id="38" presetID="10" presetClass="entr" presetSubtype="0" fill="hold" nodeType="withEffect">
                                  <p:stCondLst>
                                    <p:cond delay="0"/>
                                  </p:stCondLst>
                                  <p:childTnLst>
                                    <p:set>
                                      <p:cBhvr>
                                        <p:cTn id="39" dur="1" fill="hold">
                                          <p:stCondLst>
                                            <p:cond delay="0"/>
                                          </p:stCondLst>
                                        </p:cTn>
                                        <p:tgtEl>
                                          <p:spTgt spid="38"/>
                                        </p:tgtEl>
                                        <p:attrNameLst>
                                          <p:attrName>style.visibility</p:attrName>
                                        </p:attrNameLst>
                                      </p:cBhvr>
                                      <p:to>
                                        <p:strVal val="visible"/>
                                      </p:to>
                                    </p:set>
                                    <p:animEffect transition="in" filter="fade">
                                      <p:cBhvr>
                                        <p:cTn id="40" dur="500"/>
                                        <p:tgtEl>
                                          <p:spTgt spid="38"/>
                                        </p:tgtEl>
                                      </p:cBhvr>
                                    </p:animEffect>
                                  </p:childTnLst>
                                </p:cTn>
                              </p:par>
                            </p:childTnLst>
                          </p:cTn>
                        </p:par>
                      </p:childTnLst>
                    </p:cTn>
                  </p:par>
                  <p:par>
                    <p:cTn id="41" fill="hold">
                      <p:stCondLst>
                        <p:cond delay="indefinite"/>
                      </p:stCondLst>
                      <p:childTnLst>
                        <p:par>
                          <p:cTn id="42" fill="hold">
                            <p:stCondLst>
                              <p:cond delay="0"/>
                            </p:stCondLst>
                            <p:childTnLst>
                              <p:par>
                                <p:cTn id="43" presetID="10" presetClass="entr" presetSubtype="0" fill="hold" grpId="0" nodeType="clickEffect">
                                  <p:stCondLst>
                                    <p:cond delay="0"/>
                                  </p:stCondLst>
                                  <p:childTnLst>
                                    <p:set>
                                      <p:cBhvr>
                                        <p:cTn id="44" dur="1" fill="hold">
                                          <p:stCondLst>
                                            <p:cond delay="0"/>
                                          </p:stCondLst>
                                        </p:cTn>
                                        <p:tgtEl>
                                          <p:spTgt spid="41"/>
                                        </p:tgtEl>
                                        <p:attrNameLst>
                                          <p:attrName>style.visibility</p:attrName>
                                        </p:attrNameLst>
                                      </p:cBhvr>
                                      <p:to>
                                        <p:strVal val="visible"/>
                                      </p:to>
                                    </p:set>
                                    <p:animEffect transition="in" filter="fade">
                                      <p:cBhvr>
                                        <p:cTn id="45" dur="500"/>
                                        <p:tgtEl>
                                          <p:spTgt spid="41"/>
                                        </p:tgtEl>
                                      </p:cBhvr>
                                    </p:animEffect>
                                  </p:childTnLst>
                                </p:cTn>
                              </p:par>
                              <p:par>
                                <p:cTn id="46" presetID="10" presetClass="exit" presetSubtype="0" fill="hold" grpId="1" nodeType="withEffect">
                                  <p:stCondLst>
                                    <p:cond delay="0"/>
                                  </p:stCondLst>
                                  <p:childTnLst>
                                    <p:animEffect transition="out" filter="fade">
                                      <p:cBhvr>
                                        <p:cTn id="47" dur="500"/>
                                        <p:tgtEl>
                                          <p:spTgt spid="12"/>
                                        </p:tgtEl>
                                      </p:cBhvr>
                                    </p:animEffect>
                                    <p:set>
                                      <p:cBhvr>
                                        <p:cTn id="48" dur="1" fill="hold">
                                          <p:stCondLst>
                                            <p:cond delay="499"/>
                                          </p:stCondLst>
                                        </p:cTn>
                                        <p:tgtEl>
                                          <p:spTgt spid="12"/>
                                        </p:tgtEl>
                                        <p:attrNameLst>
                                          <p:attrName>style.visibility</p:attrName>
                                        </p:attrNameLst>
                                      </p:cBhvr>
                                      <p:to>
                                        <p:strVal val="hidden"/>
                                      </p:to>
                                    </p:set>
                                  </p:childTnLst>
                                </p:cTn>
                              </p:par>
                              <p:par>
                                <p:cTn id="49" presetID="10" presetClass="exit" presetSubtype="0" fill="hold" grpId="1" nodeType="withEffect">
                                  <p:stCondLst>
                                    <p:cond delay="0"/>
                                  </p:stCondLst>
                                  <p:childTnLst>
                                    <p:animEffect transition="out" filter="fade">
                                      <p:cBhvr>
                                        <p:cTn id="50" dur="500"/>
                                        <p:tgtEl>
                                          <p:spTgt spid="8"/>
                                        </p:tgtEl>
                                      </p:cBhvr>
                                    </p:animEffect>
                                    <p:set>
                                      <p:cBhvr>
                                        <p:cTn id="51" dur="1" fill="hold">
                                          <p:stCondLst>
                                            <p:cond delay="499"/>
                                          </p:stCondLst>
                                        </p:cTn>
                                        <p:tgtEl>
                                          <p:spTgt spid="8"/>
                                        </p:tgtEl>
                                        <p:attrNameLst>
                                          <p:attrName>style.visibility</p:attrName>
                                        </p:attrNameLst>
                                      </p:cBhvr>
                                      <p:to>
                                        <p:strVal val="hidden"/>
                                      </p:to>
                                    </p:set>
                                  </p:childTnLst>
                                </p:cTn>
                              </p:par>
                              <p:par>
                                <p:cTn id="52" presetID="10" presetClass="exit" presetSubtype="0" fill="hold" grpId="1" nodeType="withEffect">
                                  <p:stCondLst>
                                    <p:cond delay="0"/>
                                  </p:stCondLst>
                                  <p:childTnLst>
                                    <p:animEffect transition="out" filter="fade">
                                      <p:cBhvr>
                                        <p:cTn id="53" dur="500"/>
                                        <p:tgtEl>
                                          <p:spTgt spid="9"/>
                                        </p:tgtEl>
                                      </p:cBhvr>
                                    </p:animEffect>
                                    <p:set>
                                      <p:cBhvr>
                                        <p:cTn id="54" dur="1" fill="hold">
                                          <p:stCondLst>
                                            <p:cond delay="499"/>
                                          </p:stCondLst>
                                        </p:cTn>
                                        <p:tgtEl>
                                          <p:spTgt spid="9"/>
                                        </p:tgtEl>
                                        <p:attrNameLst>
                                          <p:attrName>style.visibility</p:attrName>
                                        </p:attrNameLst>
                                      </p:cBhvr>
                                      <p:to>
                                        <p:strVal val="hidden"/>
                                      </p:to>
                                    </p:set>
                                  </p:childTnLst>
                                </p:cTn>
                              </p:par>
                              <p:par>
                                <p:cTn id="55" presetID="10" presetClass="exit" presetSubtype="0" fill="hold" nodeType="withEffect">
                                  <p:stCondLst>
                                    <p:cond delay="0"/>
                                  </p:stCondLst>
                                  <p:childTnLst>
                                    <p:animEffect transition="out" filter="fade">
                                      <p:cBhvr>
                                        <p:cTn id="56" dur="500"/>
                                        <p:tgtEl>
                                          <p:spTgt spid="10"/>
                                        </p:tgtEl>
                                      </p:cBhvr>
                                    </p:animEffect>
                                    <p:set>
                                      <p:cBhvr>
                                        <p:cTn id="57" dur="1" fill="hold">
                                          <p:stCondLst>
                                            <p:cond delay="499"/>
                                          </p:stCondLst>
                                        </p:cTn>
                                        <p:tgtEl>
                                          <p:spTgt spid="10"/>
                                        </p:tgtEl>
                                        <p:attrNameLst>
                                          <p:attrName>style.visibility</p:attrName>
                                        </p:attrNameLst>
                                      </p:cBhvr>
                                      <p:to>
                                        <p:strVal val="hidden"/>
                                      </p:to>
                                    </p:set>
                                  </p:childTnLst>
                                </p:cTn>
                              </p:par>
                              <p:par>
                                <p:cTn id="58" presetID="10" presetClass="exit" presetSubtype="0" fill="hold" grpId="1" nodeType="withEffect">
                                  <p:stCondLst>
                                    <p:cond delay="0"/>
                                  </p:stCondLst>
                                  <p:childTnLst>
                                    <p:animEffect transition="out" filter="fade">
                                      <p:cBhvr>
                                        <p:cTn id="59" dur="500"/>
                                        <p:tgtEl>
                                          <p:spTgt spid="20"/>
                                        </p:tgtEl>
                                      </p:cBhvr>
                                    </p:animEffect>
                                    <p:set>
                                      <p:cBhvr>
                                        <p:cTn id="60" dur="1" fill="hold">
                                          <p:stCondLst>
                                            <p:cond delay="499"/>
                                          </p:stCondLst>
                                        </p:cTn>
                                        <p:tgtEl>
                                          <p:spTgt spid="20"/>
                                        </p:tgtEl>
                                        <p:attrNameLst>
                                          <p:attrName>style.visibility</p:attrName>
                                        </p:attrNameLst>
                                      </p:cBhvr>
                                      <p:to>
                                        <p:strVal val="hidden"/>
                                      </p:to>
                                    </p:set>
                                  </p:childTnLst>
                                </p:cTn>
                              </p:par>
                              <p:par>
                                <p:cTn id="61" presetID="10" presetClass="exit" presetSubtype="0" fill="hold" grpId="1" nodeType="withEffect">
                                  <p:stCondLst>
                                    <p:cond delay="0"/>
                                  </p:stCondLst>
                                  <p:childTnLst>
                                    <p:animEffect transition="out" filter="fade">
                                      <p:cBhvr>
                                        <p:cTn id="62" dur="500"/>
                                        <p:tgtEl>
                                          <p:spTgt spid="21"/>
                                        </p:tgtEl>
                                      </p:cBhvr>
                                    </p:animEffect>
                                    <p:set>
                                      <p:cBhvr>
                                        <p:cTn id="63" dur="1" fill="hold">
                                          <p:stCondLst>
                                            <p:cond delay="499"/>
                                          </p:stCondLst>
                                        </p:cTn>
                                        <p:tgtEl>
                                          <p:spTgt spid="21"/>
                                        </p:tgtEl>
                                        <p:attrNameLst>
                                          <p:attrName>style.visibility</p:attrName>
                                        </p:attrNameLst>
                                      </p:cBhvr>
                                      <p:to>
                                        <p:strVal val="hidden"/>
                                      </p:to>
                                    </p:set>
                                  </p:childTnLst>
                                </p:cTn>
                              </p:par>
                              <p:par>
                                <p:cTn id="64" presetID="10" presetClass="exit" presetSubtype="0" fill="hold" nodeType="withEffect">
                                  <p:stCondLst>
                                    <p:cond delay="0"/>
                                  </p:stCondLst>
                                  <p:childTnLst>
                                    <p:animEffect transition="out" filter="fade">
                                      <p:cBhvr>
                                        <p:cTn id="65" dur="500"/>
                                        <p:tgtEl>
                                          <p:spTgt spid="29"/>
                                        </p:tgtEl>
                                      </p:cBhvr>
                                    </p:animEffect>
                                    <p:set>
                                      <p:cBhvr>
                                        <p:cTn id="66" dur="1" fill="hold">
                                          <p:stCondLst>
                                            <p:cond delay="499"/>
                                          </p:stCondLst>
                                        </p:cTn>
                                        <p:tgtEl>
                                          <p:spTgt spid="29"/>
                                        </p:tgtEl>
                                        <p:attrNameLst>
                                          <p:attrName>style.visibility</p:attrName>
                                        </p:attrNameLst>
                                      </p:cBhvr>
                                      <p:to>
                                        <p:strVal val="hidden"/>
                                      </p:to>
                                    </p:set>
                                  </p:childTnLst>
                                </p:cTn>
                              </p:par>
                              <p:par>
                                <p:cTn id="67" presetID="10" presetClass="exit" presetSubtype="0" fill="hold" grpId="1" nodeType="withEffect">
                                  <p:stCondLst>
                                    <p:cond delay="0"/>
                                  </p:stCondLst>
                                  <p:childTnLst>
                                    <p:animEffect transition="out" filter="fade">
                                      <p:cBhvr>
                                        <p:cTn id="68" dur="500"/>
                                        <p:tgtEl>
                                          <p:spTgt spid="36"/>
                                        </p:tgtEl>
                                      </p:cBhvr>
                                    </p:animEffect>
                                    <p:set>
                                      <p:cBhvr>
                                        <p:cTn id="69" dur="1" fill="hold">
                                          <p:stCondLst>
                                            <p:cond delay="499"/>
                                          </p:stCondLst>
                                        </p:cTn>
                                        <p:tgtEl>
                                          <p:spTgt spid="36"/>
                                        </p:tgtEl>
                                        <p:attrNameLst>
                                          <p:attrName>style.visibility</p:attrName>
                                        </p:attrNameLst>
                                      </p:cBhvr>
                                      <p:to>
                                        <p:strVal val="hidden"/>
                                      </p:to>
                                    </p:set>
                                  </p:childTnLst>
                                </p:cTn>
                              </p:par>
                              <p:par>
                                <p:cTn id="70" presetID="10" presetClass="exit" presetSubtype="0" fill="hold" grpId="1" nodeType="withEffect">
                                  <p:stCondLst>
                                    <p:cond delay="0"/>
                                  </p:stCondLst>
                                  <p:childTnLst>
                                    <p:animEffect transition="out" filter="fade">
                                      <p:cBhvr>
                                        <p:cTn id="71" dur="500"/>
                                        <p:tgtEl>
                                          <p:spTgt spid="37"/>
                                        </p:tgtEl>
                                      </p:cBhvr>
                                    </p:animEffect>
                                    <p:set>
                                      <p:cBhvr>
                                        <p:cTn id="72" dur="1" fill="hold">
                                          <p:stCondLst>
                                            <p:cond delay="499"/>
                                          </p:stCondLst>
                                        </p:cTn>
                                        <p:tgtEl>
                                          <p:spTgt spid="37"/>
                                        </p:tgtEl>
                                        <p:attrNameLst>
                                          <p:attrName>style.visibility</p:attrName>
                                        </p:attrNameLst>
                                      </p:cBhvr>
                                      <p:to>
                                        <p:strVal val="hidden"/>
                                      </p:to>
                                    </p:set>
                                  </p:childTnLst>
                                </p:cTn>
                              </p:par>
                              <p:par>
                                <p:cTn id="73" presetID="10" presetClass="exit" presetSubtype="0" fill="hold" nodeType="withEffect">
                                  <p:stCondLst>
                                    <p:cond delay="0"/>
                                  </p:stCondLst>
                                  <p:childTnLst>
                                    <p:animEffect transition="out" filter="fade">
                                      <p:cBhvr>
                                        <p:cTn id="74" dur="500"/>
                                        <p:tgtEl>
                                          <p:spTgt spid="38"/>
                                        </p:tgtEl>
                                      </p:cBhvr>
                                    </p:animEffect>
                                    <p:set>
                                      <p:cBhvr>
                                        <p:cTn id="75" dur="1" fill="hold">
                                          <p:stCondLst>
                                            <p:cond delay="499"/>
                                          </p:stCondLst>
                                        </p:cTn>
                                        <p:tgtEl>
                                          <p:spTgt spid="38"/>
                                        </p:tgtEl>
                                        <p:attrNameLst>
                                          <p:attrName>style.visibility</p:attrName>
                                        </p:attrNameLst>
                                      </p:cBhvr>
                                      <p:to>
                                        <p:strVal val="hidden"/>
                                      </p:to>
                                    </p:set>
                                  </p:childTnLst>
                                </p:cTn>
                              </p:par>
                            </p:childTnLst>
                          </p:cTn>
                        </p:par>
                      </p:childTnLst>
                    </p:cTn>
                  </p:par>
                  <p:par>
                    <p:cTn id="76" fill="hold">
                      <p:stCondLst>
                        <p:cond delay="indefinite"/>
                      </p:stCondLst>
                      <p:childTnLst>
                        <p:par>
                          <p:cTn id="77" fill="hold">
                            <p:stCondLst>
                              <p:cond delay="0"/>
                            </p:stCondLst>
                            <p:childTnLst>
                              <p:par>
                                <p:cTn id="78" presetID="10" presetClass="entr" presetSubtype="0" fill="hold" grpId="0" nodeType="clickEffect">
                                  <p:stCondLst>
                                    <p:cond delay="0"/>
                                  </p:stCondLst>
                                  <p:childTnLst>
                                    <p:set>
                                      <p:cBhvr>
                                        <p:cTn id="79" dur="1" fill="hold">
                                          <p:stCondLst>
                                            <p:cond delay="0"/>
                                          </p:stCondLst>
                                        </p:cTn>
                                        <p:tgtEl>
                                          <p:spTgt spid="42"/>
                                        </p:tgtEl>
                                        <p:attrNameLst>
                                          <p:attrName>style.visibility</p:attrName>
                                        </p:attrNameLst>
                                      </p:cBhvr>
                                      <p:to>
                                        <p:strVal val="visible"/>
                                      </p:to>
                                    </p:set>
                                    <p:animEffect transition="in" filter="fade">
                                      <p:cBhvr>
                                        <p:cTn id="80" dur="500"/>
                                        <p:tgtEl>
                                          <p:spTgt spid="42"/>
                                        </p:tgtEl>
                                      </p:cBhvr>
                                    </p:animEffect>
                                  </p:childTnLst>
                                </p:cTn>
                              </p:par>
                              <p:par>
                                <p:cTn id="81" presetID="10" presetClass="exit" presetSubtype="0" fill="hold" grpId="1" nodeType="withEffect">
                                  <p:stCondLst>
                                    <p:cond delay="0"/>
                                  </p:stCondLst>
                                  <p:childTnLst>
                                    <p:animEffect transition="out" filter="fade">
                                      <p:cBhvr>
                                        <p:cTn id="82" dur="500"/>
                                        <p:tgtEl>
                                          <p:spTgt spid="41"/>
                                        </p:tgtEl>
                                      </p:cBhvr>
                                    </p:animEffect>
                                    <p:set>
                                      <p:cBhvr>
                                        <p:cTn id="83" dur="1" fill="hold">
                                          <p:stCondLst>
                                            <p:cond delay="499"/>
                                          </p:stCondLst>
                                        </p:cTn>
                                        <p:tgtEl>
                                          <p:spTgt spid="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2" grpId="1" animBg="1"/>
      <p:bldP spid="8" grpId="0" animBg="1"/>
      <p:bldP spid="8" grpId="1" animBg="1"/>
      <p:bldP spid="9" grpId="0" animBg="1"/>
      <p:bldP spid="9" grpId="1" animBg="1"/>
      <p:bldP spid="20" grpId="0" animBg="1"/>
      <p:bldP spid="20" grpId="1" animBg="1"/>
      <p:bldP spid="21" grpId="0" animBg="1"/>
      <p:bldP spid="21" grpId="1" animBg="1"/>
      <p:bldP spid="36" grpId="0" animBg="1"/>
      <p:bldP spid="36" grpId="1" animBg="1"/>
      <p:bldP spid="37" grpId="0" animBg="1"/>
      <p:bldP spid="37" grpId="1" animBg="1"/>
      <p:bldP spid="41" grpId="0" animBg="1"/>
      <p:bldP spid="41" grpId="1" animBg="1"/>
      <p:bldP spid="42"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latin typeface="Consolas" panose="020B0609020204030204" pitchFamily="49" charset="0"/>
              </a:rPr>
              <a:t>#include </a:t>
            </a:r>
            <a:r>
              <a:rPr lang="en-US" dirty="0">
                <a:solidFill>
                  <a:schemeClr val="bg1"/>
                </a:solidFill>
              </a:rPr>
              <a:t>Guards Shortcut</a:t>
            </a:r>
            <a:endParaRPr lang="en-US" dirty="0">
              <a:solidFill>
                <a:schemeClr val="bg1"/>
              </a:solidFill>
              <a:latin typeface="Consolas" panose="020B0609020204030204" pitchFamily="49" charset="0"/>
            </a:endParaRPr>
          </a:p>
        </p:txBody>
      </p:sp>
      <p:sp>
        <p:nvSpPr>
          <p:cNvPr id="4" name="Text Placeholder 3">
            <a:extLst>
              <a:ext uri="{FF2B5EF4-FFF2-40B4-BE49-F238E27FC236}">
                <a16:creationId xmlns:a16="http://schemas.microsoft.com/office/drawing/2014/main" id="{00FDB2A5-39D3-4894-8DB7-9D022D1AFD89}"/>
              </a:ext>
            </a:extLst>
          </p:cNvPr>
          <p:cNvSpPr>
            <a:spLocks noGrp="1"/>
          </p:cNvSpPr>
          <p:nvPr>
            <p:ph type="body" sz="quarter" idx="13"/>
          </p:nvPr>
        </p:nvSpPr>
        <p:spPr/>
        <p:txBody>
          <a:bodyPr/>
          <a:lstStyle/>
          <a:p>
            <a:r>
              <a:rPr lang="en-US" dirty="0">
                <a:solidFill>
                  <a:schemeClr val="accent1"/>
                </a:solidFill>
                <a:latin typeface="Consolas" panose="020B0609020204030204" pitchFamily="49" charset="0"/>
              </a:rPr>
              <a:t>#pragma</a:t>
            </a:r>
            <a:r>
              <a:rPr lang="en-US" dirty="0">
                <a:solidFill>
                  <a:schemeClr val="accent1"/>
                </a:solidFill>
              </a:rPr>
              <a:t> once</a:t>
            </a:r>
          </a:p>
        </p:txBody>
      </p:sp>
      <p:sp>
        <p:nvSpPr>
          <p:cNvPr id="3" name="Content Placeholder 2">
            <a:extLst>
              <a:ext uri="{FF2B5EF4-FFF2-40B4-BE49-F238E27FC236}">
                <a16:creationId xmlns:a16="http://schemas.microsoft.com/office/drawing/2014/main" id="{698220F4-8FA9-41C5-987D-7F20DF9AC9AB}"/>
              </a:ext>
            </a:extLst>
          </p:cNvPr>
          <p:cNvSpPr>
            <a:spLocks noGrp="1"/>
          </p:cNvSpPr>
          <p:nvPr>
            <p:ph sz="quarter" idx="12"/>
          </p:nvPr>
        </p:nvSpPr>
        <p:spPr/>
        <p:txBody>
          <a:bodyPr/>
          <a:lstStyle/>
          <a:p>
            <a:endParaRPr lang="en-US"/>
          </a:p>
        </p:txBody>
      </p:sp>
      <p:sp>
        <p:nvSpPr>
          <p:cNvPr id="40" name="Rectangle 39">
            <a:extLst>
              <a:ext uri="{FF2B5EF4-FFF2-40B4-BE49-F238E27FC236}">
                <a16:creationId xmlns:a16="http://schemas.microsoft.com/office/drawing/2014/main" id="{CD137E5E-C390-4A04-B7D5-31EEC2974B91}"/>
              </a:ext>
            </a:extLst>
          </p:cNvPr>
          <p:cNvSpPr/>
          <p:nvPr/>
        </p:nvSpPr>
        <p:spPr>
          <a:xfrm>
            <a:off x="711050" y="1932186"/>
            <a:ext cx="10881360" cy="41148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8000"/>
                </a:solidFill>
                <a:latin typeface="Consolas" panose="020B0609020204030204" pitchFamily="49" charset="0"/>
              </a:rPr>
              <a:t>// File "</a:t>
            </a:r>
            <a:r>
              <a:rPr lang="en-US" dirty="0" err="1">
                <a:solidFill>
                  <a:srgbClr val="008000"/>
                </a:solidFill>
                <a:latin typeface="Consolas" panose="020B0609020204030204" pitchFamily="49" charset="0"/>
              </a:rPr>
              <a:t>HelperFunctions.h</a:t>
            </a:r>
            <a:r>
              <a:rPr lang="en-US" dirty="0">
                <a:solidFill>
                  <a:srgbClr val="008000"/>
                </a:solidFill>
                <a:latin typeface="Consolas" panose="020B0609020204030204" pitchFamily="49" charset="0"/>
              </a:rPr>
              <a:t>"</a:t>
            </a:r>
            <a:endParaRPr lang="en-US" dirty="0">
              <a:solidFill>
                <a:srgbClr val="000000"/>
              </a:solidFill>
              <a:latin typeface="Consolas" panose="020B0609020204030204" pitchFamily="49" charset="0"/>
            </a:endParaRPr>
          </a:p>
          <a:p>
            <a:r>
              <a:rPr lang="en-US" dirty="0">
                <a:solidFill>
                  <a:schemeClr val="accent3">
                    <a:lumMod val="75000"/>
                  </a:schemeClr>
                </a:solidFill>
                <a:latin typeface="Consolas" panose="020B0609020204030204" pitchFamily="49" charset="0"/>
              </a:rPr>
              <a:t>#pragma once</a:t>
            </a:r>
          </a:p>
          <a:p>
            <a:endParaRPr lang="en-US" dirty="0">
              <a:solidFill>
                <a:srgbClr val="808080"/>
              </a:solidFill>
              <a:latin typeface="Consolas" panose="020B0609020204030204" pitchFamily="49" charset="0"/>
            </a:endParaRPr>
          </a:p>
          <a:p>
            <a:endParaRPr lang="en-US" dirty="0">
              <a:solidFill>
                <a:srgbClr val="808080"/>
              </a:solidFill>
              <a:latin typeface="Consolas" panose="020B0609020204030204" pitchFamily="49" charset="0"/>
            </a:endParaRPr>
          </a:p>
          <a:p>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&lt;string&gt;</a:t>
            </a:r>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using</a:t>
            </a:r>
            <a:r>
              <a:rPr lang="en-US" dirty="0">
                <a:solidFill>
                  <a:srgbClr val="000000"/>
                </a:solidFill>
                <a:latin typeface="Consolas" panose="020B0609020204030204" pitchFamily="49" charset="0"/>
              </a:rPr>
              <a:t> std::</a:t>
            </a:r>
            <a:r>
              <a:rPr lang="en-US" dirty="0">
                <a:solidFill>
                  <a:schemeClr val="accent3">
                    <a:lumMod val="75000"/>
                  </a:schemeClr>
                </a:solidFill>
                <a:latin typeface="Consolas" panose="020B0609020204030204" pitchFamily="49" charset="0"/>
              </a:rPr>
              <a:t>string</a:t>
            </a:r>
            <a:r>
              <a:rPr lang="en-US" dirty="0">
                <a:solidFill>
                  <a:srgbClr val="000000"/>
                </a:solidFill>
                <a:latin typeface="Consolas" panose="020B0609020204030204" pitchFamily="49" charset="0"/>
              </a:rPr>
              <a:t>;</a:t>
            </a:r>
          </a:p>
          <a:p>
            <a:endParaRPr lang="en-US" dirty="0">
              <a:solidFill>
                <a:srgbClr val="000000"/>
              </a:solidFill>
              <a:latin typeface="Consolas" panose="020B0609020204030204" pitchFamily="49" charset="0"/>
            </a:endParaRPr>
          </a:p>
          <a:p>
            <a:r>
              <a:rPr lang="en-US" dirty="0">
                <a:solidFill>
                  <a:srgbClr val="0000FF"/>
                </a:solidFill>
                <a:latin typeface="Consolas" panose="020B0609020204030204" pitchFamily="49" charset="0"/>
              </a:rPr>
              <a:t>float</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CalculateAverage</a:t>
            </a:r>
            <a:r>
              <a:rPr lang="en-US" dirty="0">
                <a:solidFill>
                  <a:srgbClr val="000000"/>
                </a:solidFill>
                <a:latin typeface="Consolas" panose="020B0609020204030204" pitchFamily="49" charset="0"/>
              </a:rPr>
              <a:t>(</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a</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b</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c</a:t>
            </a:r>
            <a:r>
              <a:rPr lang="en-US" dirty="0">
                <a:solidFill>
                  <a:srgbClr val="000000"/>
                </a:solidFill>
                <a:latin typeface="Consolas" panose="020B0609020204030204" pitchFamily="49" charset="0"/>
              </a:rPr>
              <a:t>);</a:t>
            </a:r>
          </a:p>
          <a:p>
            <a:r>
              <a:rPr lang="en-US" dirty="0">
                <a:solidFill>
                  <a:schemeClr val="accent3"/>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RemoveFileExtension</a:t>
            </a:r>
            <a:r>
              <a:rPr lang="en-US" dirty="0">
                <a:solidFill>
                  <a:srgbClr val="000000"/>
                </a:solidFill>
                <a:latin typeface="Consolas" panose="020B0609020204030204" pitchFamily="49" charset="0"/>
              </a:rPr>
              <a:t>(</a:t>
            </a:r>
            <a:r>
              <a:rPr lang="en-US" dirty="0">
                <a:solidFill>
                  <a:schemeClr val="accent3"/>
                </a:solidFill>
                <a:latin typeface="Consolas" panose="020B0609020204030204" pitchFamily="49" charset="0"/>
              </a:rPr>
              <a:t>string</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str</a:t>
            </a:r>
            <a:r>
              <a:rPr lang="en-US" dirty="0">
                <a:solidFill>
                  <a:srgbClr val="000000"/>
                </a:solidFill>
                <a:latin typeface="Consolas" panose="020B0609020204030204" pitchFamily="49" charset="0"/>
              </a:rPr>
              <a:t>);</a:t>
            </a:r>
          </a:p>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Foo();</a:t>
            </a:r>
          </a:p>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Bar(</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chemeClr val="accent3">
                    <a:lumMod val="75000"/>
                  </a:schemeClr>
                </a:solidFill>
                <a:latin typeface="Consolas" panose="020B0609020204030204" pitchFamily="49" charset="0"/>
              </a:rPr>
              <a:t>foo</a:t>
            </a:r>
            <a:r>
              <a:rPr lang="en-US" dirty="0">
                <a:solidFill>
                  <a:srgbClr val="000000"/>
                </a:solidFill>
                <a:latin typeface="Consolas" panose="020B0609020204030204" pitchFamily="49" charset="0"/>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10869" y="1932186"/>
            <a:ext cx="100182" cy="41148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8" name="Rectangle 7">
            <a:extLst>
              <a:ext uri="{FF2B5EF4-FFF2-40B4-BE49-F238E27FC236}">
                <a16:creationId xmlns:a16="http://schemas.microsoft.com/office/drawing/2014/main" id="{66026A51-C14A-438B-93EE-1D043AD07D74}"/>
              </a:ext>
            </a:extLst>
          </p:cNvPr>
          <p:cNvSpPr/>
          <p:nvPr/>
        </p:nvSpPr>
        <p:spPr>
          <a:xfrm>
            <a:off x="2704139" y="2762757"/>
            <a:ext cx="4437322"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r>
              <a:rPr lang="en-US" dirty="0">
                <a:solidFill>
                  <a:schemeClr val="tx1"/>
                </a:solidFill>
                <a:cs typeface="Calibri" panose="020F0502020204030204" pitchFamily="34" charset="0"/>
              </a:rPr>
              <a:t>This replaces </a:t>
            </a:r>
            <a:r>
              <a:rPr lang="en-US" dirty="0">
                <a:solidFill>
                  <a:schemeClr val="tx1"/>
                </a:solidFill>
                <a:latin typeface="Consolas" panose="020B0609020204030204" pitchFamily="49" charset="0"/>
                <a:cs typeface="Calibri" panose="020F0502020204030204" pitchFamily="34" charset="0"/>
              </a:rPr>
              <a:t>#ifndef</a:t>
            </a:r>
            <a:r>
              <a:rPr lang="en-US" dirty="0">
                <a:solidFill>
                  <a:schemeClr val="tx1"/>
                </a:solidFill>
                <a:cs typeface="Calibri" panose="020F0502020204030204" pitchFamily="34" charset="0"/>
              </a:rPr>
              <a:t>, </a:t>
            </a:r>
            <a:r>
              <a:rPr lang="en-US" dirty="0">
                <a:solidFill>
                  <a:schemeClr val="tx1"/>
                </a:solidFill>
                <a:latin typeface="Consolas" panose="020B0609020204030204" pitchFamily="49" charset="0"/>
                <a:cs typeface="Calibri" panose="020F0502020204030204" pitchFamily="34" charset="0"/>
              </a:rPr>
              <a:t>#endif</a:t>
            </a:r>
            <a:r>
              <a:rPr lang="en-US" dirty="0">
                <a:solidFill>
                  <a:schemeClr val="tx1"/>
                </a:solidFill>
                <a:cs typeface="Calibri" panose="020F0502020204030204" pitchFamily="34" charset="0"/>
              </a:rPr>
              <a:t>, </a:t>
            </a:r>
            <a:r>
              <a:rPr lang="en-US" dirty="0" err="1">
                <a:solidFill>
                  <a:schemeClr val="tx1"/>
                </a:solidFill>
                <a:cs typeface="Calibri" panose="020F0502020204030204" pitchFamily="34" charset="0"/>
              </a:rPr>
              <a:t>etc</a:t>
            </a:r>
            <a:r>
              <a:rPr lang="en-US" dirty="0">
                <a:solidFill>
                  <a:schemeClr val="tx1"/>
                </a:solidFill>
                <a:cs typeface="Calibri" panose="020F0502020204030204" pitchFamily="34" charset="0"/>
              </a:rPr>
              <a:t>…</a:t>
            </a:r>
          </a:p>
        </p:txBody>
      </p:sp>
      <p:sp>
        <p:nvSpPr>
          <p:cNvPr id="9" name="Rectangle 8">
            <a:extLst>
              <a:ext uri="{FF2B5EF4-FFF2-40B4-BE49-F238E27FC236}">
                <a16:creationId xmlns:a16="http://schemas.microsoft.com/office/drawing/2014/main" id="{3F08026B-5D4B-4C42-AE87-43834D0E3C2A}"/>
              </a:ext>
              <a:ext uri="{C183D7F6-B498-43B3-948B-1728B52AA6E4}">
                <adec:decorative xmlns:adec="http://schemas.microsoft.com/office/drawing/2017/decorative" val="1"/>
              </a:ext>
            </a:extLst>
          </p:cNvPr>
          <p:cNvSpPr/>
          <p:nvPr/>
        </p:nvSpPr>
        <p:spPr>
          <a:xfrm>
            <a:off x="855822" y="2762757"/>
            <a:ext cx="1596866" cy="292101"/>
          </a:xfrm>
          <a:prstGeom prst="rect">
            <a:avLst/>
          </a:prstGeom>
          <a:noFill/>
          <a:ln w="1905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42" name="Freeform: Shape 41">
            <a:extLst>
              <a:ext uri="{FF2B5EF4-FFF2-40B4-BE49-F238E27FC236}">
                <a16:creationId xmlns:a16="http://schemas.microsoft.com/office/drawing/2014/main" id="{2899677E-A47D-4149-8DE8-FD080D099123}"/>
              </a:ext>
            </a:extLst>
          </p:cNvPr>
          <p:cNvSpPr/>
          <p:nvPr/>
        </p:nvSpPr>
        <p:spPr>
          <a:xfrm>
            <a:off x="6481930" y="3459339"/>
            <a:ext cx="265176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dirty="0">
                <a:solidFill>
                  <a:srgbClr val="000000"/>
                </a:solidFill>
                <a:cs typeface="Calibri" panose="020F0502020204030204" pitchFamily="34" charset="0"/>
              </a:rPr>
              <a:t>Most major modern compilers support this.</a:t>
            </a:r>
          </a:p>
        </p:txBody>
      </p:sp>
      <p:cxnSp>
        <p:nvCxnSpPr>
          <p:cNvPr id="22" name="Connector: Elbow 21">
            <a:extLst>
              <a:ext uri="{FF2B5EF4-FFF2-40B4-BE49-F238E27FC236}">
                <a16:creationId xmlns:a16="http://schemas.microsoft.com/office/drawing/2014/main" id="{DC22F30C-2694-46B1-8FDC-1B15CA1F77B6}"/>
              </a:ext>
              <a:ext uri="{C183D7F6-B498-43B3-948B-1728B52AA6E4}">
                <adec:decorative xmlns:adec="http://schemas.microsoft.com/office/drawing/2017/decorative" val="1"/>
              </a:ext>
            </a:extLst>
          </p:cNvPr>
          <p:cNvCxnSpPr>
            <a:cxnSpLocks/>
            <a:stCxn id="9" idx="3"/>
            <a:endCxn id="8" idx="1"/>
          </p:cNvCxnSpPr>
          <p:nvPr/>
        </p:nvCxnSpPr>
        <p:spPr>
          <a:xfrm>
            <a:off x="2452688" y="2908808"/>
            <a:ext cx="251451" cy="82549"/>
          </a:xfrm>
          <a:prstGeom prst="bentConnector3">
            <a:avLst>
              <a:gd name="adj1" fmla="val 50000"/>
            </a:avLst>
          </a:prstGeom>
          <a:ln w="19050">
            <a:solidFill>
              <a:schemeClr val="accent3"/>
            </a:solidFill>
          </a:ln>
        </p:spPr>
        <p:style>
          <a:lnRef idx="1">
            <a:schemeClr val="accent1"/>
          </a:lnRef>
          <a:fillRef idx="0">
            <a:schemeClr val="accent1"/>
          </a:fillRef>
          <a:effectRef idx="0">
            <a:schemeClr val="accent1"/>
          </a:effectRef>
          <a:fontRef idx="minor">
            <a:schemeClr val="tx1"/>
          </a:fontRef>
        </p:style>
      </p:cxnSp>
      <p:sp>
        <p:nvSpPr>
          <p:cNvPr id="26" name="Freeform: Shape 25">
            <a:extLst>
              <a:ext uri="{FF2B5EF4-FFF2-40B4-BE49-F238E27FC236}">
                <a16:creationId xmlns:a16="http://schemas.microsoft.com/office/drawing/2014/main" id="{B24BAF1C-4693-4160-A5BB-7CDFD546A4B1}"/>
              </a:ext>
            </a:extLst>
          </p:cNvPr>
          <p:cNvSpPr/>
          <p:nvPr/>
        </p:nvSpPr>
        <p:spPr>
          <a:xfrm>
            <a:off x="7141461" y="4613122"/>
            <a:ext cx="3657600" cy="91440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dirty="0">
                <a:solidFill>
                  <a:srgbClr val="000000"/>
                </a:solidFill>
                <a:cs typeface="Calibri" panose="020F0502020204030204" pitchFamily="34" charset="0"/>
              </a:rPr>
              <a:t>Much simpler, and the preferred way to do things today.</a:t>
            </a:r>
          </a:p>
        </p:txBody>
      </p:sp>
    </p:spTree>
    <p:custDataLst>
      <p:tags r:id="rId1"/>
    </p:custDataLst>
    <p:extLst>
      <p:ext uri="{BB962C8B-B14F-4D97-AF65-F5344CB8AC3E}">
        <p14:creationId xmlns:p14="http://schemas.microsoft.com/office/powerpoint/2010/main" val="41370327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500"/>
                                        <p:tgtEl>
                                          <p:spTgt spid="8"/>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9"/>
                                        </p:tgtEl>
                                        <p:attrNameLst>
                                          <p:attrName>style.visibility</p:attrName>
                                        </p:attrNameLst>
                                      </p:cBhvr>
                                      <p:to>
                                        <p:strVal val="visible"/>
                                      </p:to>
                                    </p:set>
                                    <p:animEffect transition="in" filter="fade">
                                      <p:cBhvr>
                                        <p:cTn id="10" dur="500"/>
                                        <p:tgtEl>
                                          <p:spTgt spid="9"/>
                                        </p:tgtEl>
                                      </p:cBhvr>
                                    </p:animEffect>
                                  </p:childTnLst>
                                </p:cTn>
                              </p:par>
                              <p:par>
                                <p:cTn id="11" presetID="10"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Effect transition="in" filter="fade">
                                      <p:cBhvr>
                                        <p:cTn id="13" dur="500"/>
                                        <p:tgtEl>
                                          <p:spTgt spid="22"/>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2"/>
                                        </p:tgtEl>
                                        <p:attrNameLst>
                                          <p:attrName>style.visibility</p:attrName>
                                        </p:attrNameLst>
                                      </p:cBhvr>
                                      <p:to>
                                        <p:strVal val="visible"/>
                                      </p:to>
                                    </p:set>
                                    <p:animEffect transition="in" filter="fade">
                                      <p:cBhvr>
                                        <p:cTn id="18" dur="500"/>
                                        <p:tgtEl>
                                          <p:spTgt spid="42"/>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6"/>
                                        </p:tgtEl>
                                        <p:attrNameLst>
                                          <p:attrName>style.visibility</p:attrName>
                                        </p:attrNameLst>
                                      </p:cBhvr>
                                      <p:to>
                                        <p:strVal val="visible"/>
                                      </p:to>
                                    </p:set>
                                    <p:animEffect transition="in" filter="fade">
                                      <p:cBhvr>
                                        <p:cTn id="23"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9" grpId="0" animBg="1"/>
      <p:bldP spid="42" grpId="0" animBg="1"/>
      <p:bldP spid="26"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590931"/>
          </a:xfrm>
        </p:spPr>
        <p:txBody>
          <a:bodyPr/>
          <a:lstStyle/>
          <a:p>
            <a:r>
              <a:rPr lang="en-US" sz="3600" dirty="0">
                <a:solidFill>
                  <a:schemeClr val="bg1"/>
                </a:solidFill>
              </a:rPr>
              <a:t>A Lot to Unpack</a:t>
            </a:r>
            <a:endParaRPr lang="en-US" dirty="0">
              <a:solidFill>
                <a:schemeClr val="bg1"/>
              </a:solidFill>
            </a:endParaRPr>
          </a:p>
        </p:txBody>
      </p:sp>
      <p:pic>
        <p:nvPicPr>
          <p:cNvPr id="12" name="Graphic 11">
            <a:extLst>
              <a:ext uri="{FF2B5EF4-FFF2-40B4-BE49-F238E27FC236}">
                <a16:creationId xmlns:a16="http://schemas.microsoft.com/office/drawing/2014/main" id="{0CAA3B9A-BF28-418F-9E97-388B5F64A46A}"/>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68234" y="2702558"/>
            <a:ext cx="333196" cy="333196"/>
          </a:xfrm>
          <a:prstGeom prst="rect">
            <a:avLst/>
          </a:prstGeom>
        </p:spPr>
      </p:pic>
      <p:pic>
        <p:nvPicPr>
          <p:cNvPr id="13" name="Graphic 12">
            <a:extLst>
              <a:ext uri="{FF2B5EF4-FFF2-40B4-BE49-F238E27FC236}">
                <a16:creationId xmlns:a16="http://schemas.microsoft.com/office/drawing/2014/main" id="{ADB72734-2FE3-4EB3-A3E1-D7A930CC264D}"/>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68234" y="1735166"/>
            <a:ext cx="333196" cy="333196"/>
          </a:xfrm>
          <a:prstGeom prst="rect">
            <a:avLst/>
          </a:prstGeom>
        </p:spPr>
      </p:pic>
      <p:pic>
        <p:nvPicPr>
          <p:cNvPr id="18" name="Graphic 17">
            <a:extLst>
              <a:ext uri="{FF2B5EF4-FFF2-40B4-BE49-F238E27FC236}">
                <a16:creationId xmlns:a16="http://schemas.microsoft.com/office/drawing/2014/main" id="{FF545D27-9053-4B3B-8DBA-8B48EC29A57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68234" y="3669952"/>
            <a:ext cx="333196" cy="333196"/>
          </a:xfrm>
          <a:prstGeom prst="rect">
            <a:avLst/>
          </a:prstGeom>
        </p:spPr>
      </p:pic>
      <p:sp>
        <p:nvSpPr>
          <p:cNvPr id="21" name="Rectangle 20">
            <a:extLst>
              <a:ext uri="{FF2B5EF4-FFF2-40B4-BE49-F238E27FC236}">
                <a16:creationId xmlns:a16="http://schemas.microsoft.com/office/drawing/2014/main" id="{1655D2D1-DB14-4CE7-B22F-3F4EE2C3A7F8}"/>
              </a:ext>
            </a:extLst>
          </p:cNvPr>
          <p:cNvSpPr/>
          <p:nvPr/>
        </p:nvSpPr>
        <p:spPr>
          <a:xfrm>
            <a:off x="711688" y="1600200"/>
            <a:ext cx="5212080" cy="457200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defTabSz="457200"/>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&lt;iostream&gt;</a:t>
            </a:r>
            <a:endParaRPr lang="en-US" dirty="0">
              <a:solidFill>
                <a:srgbClr val="000000"/>
              </a:solidFill>
              <a:latin typeface="Consolas" panose="020B0609020204030204" pitchFamily="49" charset="0"/>
            </a:endParaRPr>
          </a:p>
          <a:p>
            <a:pPr defTabSz="457200"/>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&lt;string&gt;</a:t>
            </a:r>
            <a:endParaRPr lang="en-US" dirty="0">
              <a:solidFill>
                <a:srgbClr val="000000"/>
              </a:solidFill>
              <a:latin typeface="Consolas" panose="020B0609020204030204" pitchFamily="49" charset="0"/>
            </a:endParaRPr>
          </a:p>
          <a:p>
            <a:pPr defTabSz="457200"/>
            <a:r>
              <a:rPr lang="en-US" dirty="0">
                <a:solidFill>
                  <a:schemeClr val="accent3">
                    <a:lumMod val="75000"/>
                  </a:schemeClr>
                </a:solidFill>
                <a:latin typeface="Consolas" panose="020B0609020204030204" pitchFamily="49" charset="0"/>
              </a:rPr>
              <a:t>#include </a:t>
            </a:r>
            <a:r>
              <a:rPr lang="en-US" dirty="0">
                <a:solidFill>
                  <a:srgbClr val="A31515"/>
                </a:solidFill>
                <a:latin typeface="Consolas" panose="020B0609020204030204" pitchFamily="49" charset="0"/>
              </a:rPr>
              <a:t>"</a:t>
            </a:r>
            <a:r>
              <a:rPr lang="en-US" dirty="0" err="1">
                <a:solidFill>
                  <a:srgbClr val="A31515"/>
                </a:solidFill>
                <a:latin typeface="Consolas" panose="020B0609020204030204" pitchFamily="49" charset="0"/>
              </a:rPr>
              <a:t>MyFile.h</a:t>
            </a:r>
            <a:r>
              <a:rPr lang="en-US" dirty="0">
                <a:solidFill>
                  <a:srgbClr val="A31515"/>
                </a:solidFill>
                <a:latin typeface="Consolas" panose="020B0609020204030204" pitchFamily="49" charset="0"/>
              </a:rPr>
              <a:t>"</a:t>
            </a:r>
            <a:endParaRPr lang="en-US" dirty="0">
              <a:solidFill>
                <a:srgbClr val="000000"/>
              </a:solidFill>
              <a:latin typeface="Consolas" panose="020B0609020204030204" pitchFamily="49" charset="0"/>
            </a:endParaRPr>
          </a:p>
          <a:p>
            <a:pPr defTabSz="457200"/>
            <a:endParaRPr lang="en-US" dirty="0">
              <a:solidFill>
                <a:srgbClr val="000000"/>
              </a:solidFill>
              <a:latin typeface="Consolas" panose="020B0609020204030204" pitchFamily="49" charset="0"/>
            </a:endParaRPr>
          </a:p>
          <a:p>
            <a:pPr defTabSz="457200"/>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main()</a:t>
            </a:r>
          </a:p>
          <a:p>
            <a:pPr defTabSz="457200"/>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string text = </a:t>
            </a:r>
            <a:r>
              <a:rPr lang="en-US" dirty="0">
                <a:solidFill>
                  <a:srgbClr val="A31515"/>
                </a:solidFill>
                <a:latin typeface="Consolas" panose="020B0609020204030204" pitchFamily="49" charset="0"/>
              </a:rPr>
              <a:t>"Hello, world!"</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std::</a:t>
            </a:r>
            <a:r>
              <a:rPr lang="en-US" dirty="0" err="1">
                <a:solidFill>
                  <a:srgbClr val="000000"/>
                </a:solidFill>
                <a:latin typeface="Consolas" panose="020B0609020204030204" pitchFamily="49" charset="0"/>
              </a:rPr>
              <a:t>cout</a:t>
            </a:r>
            <a:r>
              <a:rPr lang="en-US" dirty="0">
                <a:solidFill>
                  <a:srgbClr val="000000"/>
                </a:solidFill>
                <a:latin typeface="Consolas" panose="020B0609020204030204" pitchFamily="49" charset="0"/>
              </a:rPr>
              <a:t> &lt;&lt; text &lt;&lt; std::</a:t>
            </a:r>
            <a:r>
              <a:rPr lang="en-US" dirty="0" err="1">
                <a:solidFill>
                  <a:srgbClr val="000000"/>
                </a:solidFill>
                <a:latin typeface="Consolas" panose="020B0609020204030204" pitchFamily="49" charset="0"/>
              </a:rPr>
              <a:t>endl</a:t>
            </a:r>
            <a:r>
              <a:rPr lang="en-US" dirty="0">
                <a:solidFill>
                  <a:srgbClr val="000000"/>
                </a:solidFill>
                <a:latin typeface="Consolas" panose="020B0609020204030204" pitchFamily="49" charset="0"/>
              </a:rPr>
              <a:t>;</a:t>
            </a:r>
          </a:p>
          <a:p>
            <a:pPr defTabSz="457200"/>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FunctionFromMyFile_H</a:t>
            </a:r>
            <a:r>
              <a:rPr lang="en-US" dirty="0">
                <a:solidFill>
                  <a:srgbClr val="000000"/>
                </a:solidFill>
                <a:latin typeface="Consolas" panose="020B0609020204030204" pitchFamily="49" charset="0"/>
              </a:rPr>
              <a:t>();</a:t>
            </a:r>
          </a:p>
          <a:p>
            <a:pPr defTabSz="457200"/>
            <a:r>
              <a:rPr lang="en-US" dirty="0">
                <a:solidFill>
                  <a:srgbClr val="0000FF"/>
                </a:solidFill>
                <a:latin typeface="Consolas" panose="020B0609020204030204" pitchFamily="49" charset="0"/>
              </a:rPr>
              <a:t>	return</a:t>
            </a:r>
            <a:r>
              <a:rPr lang="en-US" dirty="0">
                <a:solidFill>
                  <a:srgbClr val="000000"/>
                </a:solidFill>
                <a:latin typeface="Consolas" panose="020B0609020204030204" pitchFamily="49" charset="0"/>
              </a:rPr>
              <a:t> 0;</a:t>
            </a:r>
          </a:p>
          <a:p>
            <a:pPr defTabSz="457200"/>
            <a:r>
              <a:rPr lang="en-US" dirty="0">
                <a:solidFill>
                  <a:srgbClr val="000000"/>
                </a:solidFill>
                <a:latin typeface="Consolas" panose="020B0609020204030204" pitchFamily="49" charset="0"/>
              </a:rPr>
              <a:t>}</a:t>
            </a:r>
            <a:endParaRPr lang="en-US" sz="4400" dirty="0"/>
          </a:p>
        </p:txBody>
      </p:sp>
      <p:sp>
        <p:nvSpPr>
          <p:cNvPr id="10" name="TextBox 9">
            <a:extLst>
              <a:ext uri="{FF2B5EF4-FFF2-40B4-BE49-F238E27FC236}">
                <a16:creationId xmlns:a16="http://schemas.microsoft.com/office/drawing/2014/main" id="{D500D16E-51A0-4ED5-AC0A-273E659C880B}"/>
              </a:ext>
            </a:extLst>
          </p:cNvPr>
          <p:cNvSpPr txBox="1">
            <a:spLocks/>
          </p:cNvSpPr>
          <p:nvPr/>
        </p:nvSpPr>
        <p:spPr>
          <a:xfrm>
            <a:off x="6677065" y="1486265"/>
            <a:ext cx="4905335"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 has its own rules, like any language.</a:t>
            </a:r>
          </a:p>
        </p:txBody>
      </p:sp>
      <p:sp>
        <p:nvSpPr>
          <p:cNvPr id="11" name="TextBox 10">
            <a:extLst>
              <a:ext uri="{FF2B5EF4-FFF2-40B4-BE49-F238E27FC236}">
                <a16:creationId xmlns:a16="http://schemas.microsoft.com/office/drawing/2014/main" id="{D257F077-853D-4058-81BF-C1A7491D05F1}"/>
              </a:ext>
            </a:extLst>
          </p:cNvPr>
          <p:cNvSpPr txBox="1">
            <a:spLocks/>
          </p:cNvSpPr>
          <p:nvPr/>
        </p:nvSpPr>
        <p:spPr>
          <a:xfrm>
            <a:off x="6677065" y="2453658"/>
            <a:ext cx="4905335"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Even small amounts of code can be dense!</a:t>
            </a:r>
          </a:p>
        </p:txBody>
      </p:sp>
      <p:sp>
        <p:nvSpPr>
          <p:cNvPr id="16" name="TextBox 15">
            <a:extLst>
              <a:ext uri="{FF2B5EF4-FFF2-40B4-BE49-F238E27FC236}">
                <a16:creationId xmlns:a16="http://schemas.microsoft.com/office/drawing/2014/main" id="{BEA8FC6C-3682-4A50-863E-D719BBF253D1}"/>
              </a:ext>
            </a:extLst>
          </p:cNvPr>
          <p:cNvSpPr txBox="1">
            <a:spLocks/>
          </p:cNvSpPr>
          <p:nvPr/>
        </p:nvSpPr>
        <p:spPr>
          <a:xfrm>
            <a:off x="6677066" y="3421051"/>
            <a:ext cx="4905335"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Learning how to write code in the language is one thing</a:t>
            </a:r>
          </a:p>
        </p:txBody>
      </p:sp>
      <p:sp>
        <p:nvSpPr>
          <p:cNvPr id="19" name="TextBox 18">
            <a:extLst>
              <a:ext uri="{FF2B5EF4-FFF2-40B4-BE49-F238E27FC236}">
                <a16:creationId xmlns:a16="http://schemas.microsoft.com/office/drawing/2014/main" id="{50D41AC1-3708-41D5-A36B-C66FFDA99CC9}"/>
              </a:ext>
            </a:extLst>
          </p:cNvPr>
          <p:cNvSpPr txBox="1">
            <a:spLocks/>
          </p:cNvSpPr>
          <p:nvPr/>
        </p:nvSpPr>
        <p:spPr>
          <a:xfrm>
            <a:off x="6677065" y="4388444"/>
            <a:ext cx="4905335"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Learning how the language works is another thing.</a:t>
            </a:r>
          </a:p>
        </p:txBody>
      </p:sp>
      <p:pic>
        <p:nvPicPr>
          <p:cNvPr id="20" name="Graphic 19">
            <a:extLst>
              <a:ext uri="{FF2B5EF4-FFF2-40B4-BE49-F238E27FC236}">
                <a16:creationId xmlns:a16="http://schemas.microsoft.com/office/drawing/2014/main" id="{FC50DF7A-C2B9-4E98-9D37-2466A4EC7B5B}"/>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68234" y="4637345"/>
            <a:ext cx="333196" cy="333196"/>
          </a:xfrm>
          <a:prstGeom prst="rect">
            <a:avLst/>
          </a:prstGeom>
        </p:spPr>
      </p:pic>
      <p:sp>
        <p:nvSpPr>
          <p:cNvPr id="22" name="Rectangle 21">
            <a:extLst>
              <a:ext uri="{FF2B5EF4-FFF2-40B4-BE49-F238E27FC236}">
                <a16:creationId xmlns:a16="http://schemas.microsoft.com/office/drawing/2014/main" id="{6969C161-D3F6-4641-9C3A-22152EF2774C}"/>
              </a:ext>
              <a:ext uri="{C183D7F6-B498-43B3-948B-1728B52AA6E4}">
                <adec:decorative xmlns:adec="http://schemas.microsoft.com/office/drawing/2017/decorative" val="1"/>
              </a:ext>
            </a:extLst>
          </p:cNvPr>
          <p:cNvSpPr>
            <a:spLocks/>
          </p:cNvSpPr>
          <p:nvPr/>
        </p:nvSpPr>
        <p:spPr>
          <a:xfrm>
            <a:off x="611509" y="1600200"/>
            <a:ext cx="100182" cy="457200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srgbClr val="FFFFFF"/>
              </a:solidFill>
              <a:effectLst/>
              <a:uLnTx/>
              <a:uFillTx/>
              <a:latin typeface="Arial" panose="020B0604020202020204"/>
              <a:ea typeface="+mn-ea"/>
              <a:cs typeface="+mn-cs"/>
            </a:endParaRPr>
          </a:p>
        </p:txBody>
      </p:sp>
      <p:sp>
        <p:nvSpPr>
          <p:cNvPr id="14" name="TextBox 13">
            <a:extLst>
              <a:ext uri="{FF2B5EF4-FFF2-40B4-BE49-F238E27FC236}">
                <a16:creationId xmlns:a16="http://schemas.microsoft.com/office/drawing/2014/main" id="{EEC4290E-C826-47C6-8BD0-819A8D84DE7E}"/>
              </a:ext>
            </a:extLst>
          </p:cNvPr>
          <p:cNvSpPr txBox="1">
            <a:spLocks/>
          </p:cNvSpPr>
          <p:nvPr/>
        </p:nvSpPr>
        <p:spPr>
          <a:xfrm>
            <a:off x="6677066" y="5355838"/>
            <a:ext cx="4905335"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two are often closely related—we have to learn about them both</a:t>
            </a:r>
          </a:p>
        </p:txBody>
      </p:sp>
      <p:pic>
        <p:nvPicPr>
          <p:cNvPr id="15" name="Graphic 14">
            <a:extLst>
              <a:ext uri="{FF2B5EF4-FFF2-40B4-BE49-F238E27FC236}">
                <a16:creationId xmlns:a16="http://schemas.microsoft.com/office/drawing/2014/main" id="{6C23CAEC-2E74-4717-8AF3-4007C1944894}"/>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68234" y="5604739"/>
            <a:ext cx="333196" cy="333196"/>
          </a:xfrm>
          <a:prstGeom prst="rect">
            <a:avLst/>
          </a:prstGeom>
        </p:spPr>
      </p:pic>
    </p:spTree>
    <p:custDataLst>
      <p:tags r:id="rId1"/>
    </p:custDataLst>
    <p:extLst>
      <p:ext uri="{BB962C8B-B14F-4D97-AF65-F5344CB8AC3E}">
        <p14:creationId xmlns:p14="http://schemas.microsoft.com/office/powerpoint/2010/main" val="1978724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4"/>
                                        </p:tgtEl>
                                        <p:attrNameLst>
                                          <p:attrName>style.visibility</p:attrName>
                                        </p:attrNameLst>
                                      </p:cBhvr>
                                      <p:to>
                                        <p:strVal val="visible"/>
                                      </p:to>
                                    </p:set>
                                    <p:animEffect transition="in" filter="fade">
                                      <p:cBhvr>
                                        <p:cTn id="34"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P spid="19" grpId="0"/>
      <p:bldP spid="14" grpId="0"/>
    </p:bldLst>
  </p:timing>
</p:sld>
</file>

<file path=ppt/slides/slide3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Recap</a:t>
            </a:r>
          </a:p>
        </p:txBody>
      </p:sp>
      <p:pic>
        <p:nvPicPr>
          <p:cNvPr id="6" name="Content Placeholder 5">
            <a:extLst>
              <a:ext uri="{FF2B5EF4-FFF2-40B4-BE49-F238E27FC236}">
                <a16:creationId xmlns:a16="http://schemas.microsoft.com/office/drawing/2014/main" id="{0B477D7C-B64A-0C45-8BDA-16169854A652}"/>
              </a:ext>
              <a:ext uri="{C183D7F6-B498-43B3-948B-1728B52AA6E4}">
                <adec:decorative xmlns:adec="http://schemas.microsoft.com/office/drawing/2017/decorative" val="1"/>
              </a:ext>
            </a:extLst>
          </p:cNvPr>
          <p:cNvPicPr>
            <a:picLocks noGrp="1" noChangeAspect="1"/>
          </p:cNvPicPr>
          <p:nvPr>
            <p:ph sz="quarter" idx="12"/>
          </p:nvPr>
        </p:nvPicPr>
        <p:blipFill>
          <a:blip r:embed="rId4">
            <a:extLst>
              <a:ext uri="{28A0092B-C50C-407E-A947-70E740481C1C}">
                <a14:useLocalDpi xmlns:a14="http://schemas.microsoft.com/office/drawing/2010/main" val="0"/>
              </a:ext>
            </a:extLst>
          </a:blip>
          <a:srcRect/>
          <a:stretch/>
        </p:blipFill>
        <p:spPr>
          <a:xfrm>
            <a:off x="7632176" y="0"/>
            <a:ext cx="4559808" cy="6858000"/>
          </a:xfrm>
        </p:spPr>
      </p:pic>
      <p:sp>
        <p:nvSpPr>
          <p:cNvPr id="16" name="TextBox 15">
            <a:extLst>
              <a:ext uri="{FF2B5EF4-FFF2-40B4-BE49-F238E27FC236}">
                <a16:creationId xmlns:a16="http://schemas.microsoft.com/office/drawing/2014/main" id="{622C03CC-5863-46E5-B39E-6E813465C043}"/>
              </a:ext>
            </a:extLst>
          </p:cNvPr>
          <p:cNvSpPr txBox="1"/>
          <p:nvPr/>
        </p:nvSpPr>
        <p:spPr>
          <a:xfrm>
            <a:off x="1021479" y="2155735"/>
            <a:ext cx="6400800"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Building C++ programs is a complicated process.</a:t>
            </a:r>
          </a:p>
        </p:txBody>
      </p:sp>
      <p:pic>
        <p:nvPicPr>
          <p:cNvPr id="18" name="Graphic 17">
            <a:extLst>
              <a:ext uri="{FF2B5EF4-FFF2-40B4-BE49-F238E27FC236}">
                <a16:creationId xmlns:a16="http://schemas.microsoft.com/office/drawing/2014/main" id="{974E1B57-E277-47E1-8BA7-D02632846FB9}"/>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2404635"/>
            <a:ext cx="333196" cy="333196"/>
          </a:xfrm>
          <a:prstGeom prst="rect">
            <a:avLst/>
          </a:prstGeom>
        </p:spPr>
      </p:pic>
      <p:sp>
        <p:nvSpPr>
          <p:cNvPr id="22" name="TextBox 21">
            <a:extLst>
              <a:ext uri="{FF2B5EF4-FFF2-40B4-BE49-F238E27FC236}">
                <a16:creationId xmlns:a16="http://schemas.microsoft.com/office/drawing/2014/main" id="{28AA2EC5-D5B7-49CC-992E-9DFD7B682F40}"/>
              </a:ext>
            </a:extLst>
          </p:cNvPr>
          <p:cNvSpPr txBox="1"/>
          <p:nvPr/>
        </p:nvSpPr>
        <p:spPr>
          <a:xfrm>
            <a:off x="1021479" y="3472382"/>
            <a:ext cx="6309360" cy="830997"/>
          </a:xfrm>
          <a:prstGeom prst="rect">
            <a:avLst/>
          </a:prstGeom>
          <a:noFill/>
        </p:spPr>
        <p:txBody>
          <a:bodyPr wrap="square" rtlCol="0" anchor="ctr">
            <a:spAutoFit/>
          </a:bodyPr>
          <a:lstStyle/>
          <a:p>
            <a:pPr lvl="0">
              <a:buClr>
                <a:srgbClr val="69EEF0"/>
              </a:buClr>
              <a:buSzPct val="150000"/>
              <a:defRPr/>
            </a:pPr>
            <a:r>
              <a:rPr lang="en-US" sz="2400" b="1" dirty="0">
                <a:solidFill>
                  <a:schemeClr val="accent4">
                    <a:lumMod val="60000"/>
                    <a:lumOff val="40000"/>
                  </a:schemeClr>
                </a:solidFill>
              </a:rPr>
              <a:t>Preprocessor, Compiler, Linker</a:t>
            </a:r>
          </a:p>
          <a:p>
            <a:pPr lvl="0">
              <a:buClr>
                <a:srgbClr val="69EEF0"/>
              </a:buClr>
              <a:buSzPct val="150000"/>
              <a:defRPr/>
            </a:pPr>
            <a:r>
              <a:rPr lang="en-US" sz="2400" dirty="0">
                <a:solidFill>
                  <a:srgbClr val="FFFFFF"/>
                </a:solidFill>
              </a:rPr>
              <a:t>3-step build affects how you write your code</a:t>
            </a:r>
          </a:p>
        </p:txBody>
      </p:sp>
      <p:pic>
        <p:nvPicPr>
          <p:cNvPr id="25" name="Graphic 24">
            <a:extLst>
              <a:ext uri="{FF2B5EF4-FFF2-40B4-BE49-F238E27FC236}">
                <a16:creationId xmlns:a16="http://schemas.microsoft.com/office/drawing/2014/main" id="{30DD04B9-2710-4438-9AAC-59512552C328}"/>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3721283"/>
            <a:ext cx="333196" cy="333196"/>
          </a:xfrm>
          <a:prstGeom prst="rect">
            <a:avLst/>
          </a:prstGeom>
        </p:spPr>
      </p:pic>
      <p:sp>
        <p:nvSpPr>
          <p:cNvPr id="28" name="TextBox 27">
            <a:extLst>
              <a:ext uri="{FF2B5EF4-FFF2-40B4-BE49-F238E27FC236}">
                <a16:creationId xmlns:a16="http://schemas.microsoft.com/office/drawing/2014/main" id="{ACE10424-C9E9-4678-8E7D-7FCE713E7144}"/>
              </a:ext>
            </a:extLst>
          </p:cNvPr>
          <p:cNvSpPr txBox="1"/>
          <p:nvPr/>
        </p:nvSpPr>
        <p:spPr>
          <a:xfrm>
            <a:off x="1021479" y="4973694"/>
            <a:ext cx="6309360"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 compiles code from top to bottom.</a:t>
            </a:r>
          </a:p>
        </p:txBody>
      </p:sp>
      <p:pic>
        <p:nvPicPr>
          <p:cNvPr id="29" name="Graphic 28">
            <a:extLst>
              <a:ext uri="{FF2B5EF4-FFF2-40B4-BE49-F238E27FC236}">
                <a16:creationId xmlns:a16="http://schemas.microsoft.com/office/drawing/2014/main" id="{ADBDC006-4FFD-4184-8D26-47A75640FE87}"/>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5037929"/>
            <a:ext cx="333196" cy="333196"/>
          </a:xfrm>
          <a:prstGeom prst="rect">
            <a:avLst/>
          </a:prstGeom>
        </p:spPr>
      </p:pic>
    </p:spTree>
    <p:custDataLst>
      <p:tags r:id="rId1"/>
    </p:custDataLst>
    <p:extLst>
      <p:ext uri="{BB962C8B-B14F-4D97-AF65-F5344CB8AC3E}">
        <p14:creationId xmlns:p14="http://schemas.microsoft.com/office/powerpoint/2010/main" val="17822152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8"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Recap</a:t>
            </a:r>
          </a:p>
        </p:txBody>
      </p:sp>
      <p:pic>
        <p:nvPicPr>
          <p:cNvPr id="6" name="Content Placeholder 5">
            <a:extLst>
              <a:ext uri="{FF2B5EF4-FFF2-40B4-BE49-F238E27FC236}">
                <a16:creationId xmlns:a16="http://schemas.microsoft.com/office/drawing/2014/main" id="{0B477D7C-B64A-0C45-8BDA-16169854A652}"/>
              </a:ext>
              <a:ext uri="{C183D7F6-B498-43B3-948B-1728B52AA6E4}">
                <adec:decorative xmlns:adec="http://schemas.microsoft.com/office/drawing/2017/decorative" val="1"/>
              </a:ext>
            </a:extLst>
          </p:cNvPr>
          <p:cNvPicPr>
            <a:picLocks noGrp="1" noChangeAspect="1"/>
          </p:cNvPicPr>
          <p:nvPr>
            <p:ph sz="quarter" idx="12"/>
          </p:nvPr>
        </p:nvPicPr>
        <p:blipFill>
          <a:blip r:embed="rId4">
            <a:extLst>
              <a:ext uri="{28A0092B-C50C-407E-A947-70E740481C1C}">
                <a14:useLocalDpi xmlns:a14="http://schemas.microsoft.com/office/drawing/2010/main" val="0"/>
              </a:ext>
            </a:extLst>
          </a:blip>
          <a:srcRect/>
          <a:stretch/>
        </p:blipFill>
        <p:spPr>
          <a:xfrm>
            <a:off x="7632176" y="0"/>
            <a:ext cx="4559808" cy="6858000"/>
          </a:xfrm>
        </p:spPr>
      </p:pic>
      <p:sp>
        <p:nvSpPr>
          <p:cNvPr id="16" name="TextBox 15">
            <a:extLst>
              <a:ext uri="{FF2B5EF4-FFF2-40B4-BE49-F238E27FC236}">
                <a16:creationId xmlns:a16="http://schemas.microsoft.com/office/drawing/2014/main" id="{622C03CC-5863-46E5-B39E-6E813465C043}"/>
              </a:ext>
            </a:extLst>
          </p:cNvPr>
          <p:cNvSpPr txBox="1"/>
          <p:nvPr/>
        </p:nvSpPr>
        <p:spPr>
          <a:xfrm>
            <a:off x="1021479" y="2155735"/>
            <a:ext cx="6400800"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We need </a:t>
            </a: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declarations</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 and </a:t>
            </a: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definitions</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 to make things work.</a:t>
            </a:r>
          </a:p>
        </p:txBody>
      </p:sp>
      <p:pic>
        <p:nvPicPr>
          <p:cNvPr id="18" name="Graphic 17">
            <a:extLst>
              <a:ext uri="{FF2B5EF4-FFF2-40B4-BE49-F238E27FC236}">
                <a16:creationId xmlns:a16="http://schemas.microsoft.com/office/drawing/2014/main" id="{974E1B57-E277-47E1-8BA7-D02632846FB9}"/>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2404635"/>
            <a:ext cx="333196" cy="333196"/>
          </a:xfrm>
          <a:prstGeom prst="rect">
            <a:avLst/>
          </a:prstGeom>
        </p:spPr>
      </p:pic>
      <p:sp>
        <p:nvSpPr>
          <p:cNvPr id="22" name="TextBox 21">
            <a:extLst>
              <a:ext uri="{FF2B5EF4-FFF2-40B4-BE49-F238E27FC236}">
                <a16:creationId xmlns:a16="http://schemas.microsoft.com/office/drawing/2014/main" id="{28AA2EC5-D5B7-49CC-992E-9DFD7B682F40}"/>
              </a:ext>
            </a:extLst>
          </p:cNvPr>
          <p:cNvSpPr txBox="1"/>
          <p:nvPr/>
        </p:nvSpPr>
        <p:spPr>
          <a:xfrm>
            <a:off x="1021479" y="3472382"/>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Code can be split into multiple files (</a:t>
            </a:r>
            <a:r>
              <a:rPr lang="en-US" sz="2400" b="1" dirty="0">
                <a:solidFill>
                  <a:schemeClr val="accent4">
                    <a:lumMod val="60000"/>
                    <a:lumOff val="40000"/>
                  </a:schemeClr>
                </a:solidFill>
              </a:rPr>
              <a:t>header</a:t>
            </a:r>
            <a:r>
              <a:rPr lang="en-US" sz="2400" dirty="0">
                <a:solidFill>
                  <a:srgbClr val="FFFFFF"/>
                </a:solidFill>
              </a:rPr>
              <a:t> and </a:t>
            </a:r>
            <a:r>
              <a:rPr lang="en-US" sz="2400" b="1" dirty="0">
                <a:solidFill>
                  <a:schemeClr val="accent4">
                    <a:lumMod val="60000"/>
                    <a:lumOff val="40000"/>
                  </a:schemeClr>
                </a:solidFill>
              </a:rPr>
              <a:t>source</a:t>
            </a:r>
            <a:r>
              <a:rPr lang="en-US" sz="2400" dirty="0">
                <a:solidFill>
                  <a:srgbClr val="FFFFFF"/>
                </a:solidFill>
              </a:rPr>
              <a:t> files) for organization.</a:t>
            </a:r>
          </a:p>
        </p:txBody>
      </p:sp>
      <p:pic>
        <p:nvPicPr>
          <p:cNvPr id="25" name="Graphic 24">
            <a:extLst>
              <a:ext uri="{FF2B5EF4-FFF2-40B4-BE49-F238E27FC236}">
                <a16:creationId xmlns:a16="http://schemas.microsoft.com/office/drawing/2014/main" id="{30DD04B9-2710-4438-9AAC-59512552C328}"/>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3721283"/>
            <a:ext cx="333196" cy="333196"/>
          </a:xfrm>
          <a:prstGeom prst="rect">
            <a:avLst/>
          </a:prstGeom>
        </p:spPr>
      </p:pic>
      <p:sp>
        <p:nvSpPr>
          <p:cNvPr id="28" name="TextBox 27">
            <a:extLst>
              <a:ext uri="{FF2B5EF4-FFF2-40B4-BE49-F238E27FC236}">
                <a16:creationId xmlns:a16="http://schemas.microsoft.com/office/drawing/2014/main" id="{ACE10424-C9E9-4678-8E7D-7FCE713E7144}"/>
              </a:ext>
            </a:extLst>
          </p:cNvPr>
          <p:cNvSpPr txBox="1"/>
          <p:nvPr/>
        </p:nvSpPr>
        <p:spPr>
          <a:xfrm>
            <a:off x="1021479" y="4789029"/>
            <a:ext cx="630936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latin typeface="Consolas" panose="020B0609020204030204" pitchFamily="49" charset="0"/>
              </a:rPr>
              <a:t>#include </a:t>
            </a:r>
            <a:r>
              <a:rPr lang="en-US" sz="2400" dirty="0">
                <a:solidFill>
                  <a:srgbClr val="FFFFFF"/>
                </a:solidFill>
              </a:rPr>
              <a:t>statements can share code across files.</a:t>
            </a:r>
          </a:p>
        </p:txBody>
      </p:sp>
      <p:pic>
        <p:nvPicPr>
          <p:cNvPr id="29" name="Graphic 28">
            <a:extLst>
              <a:ext uri="{FF2B5EF4-FFF2-40B4-BE49-F238E27FC236}">
                <a16:creationId xmlns:a16="http://schemas.microsoft.com/office/drawing/2014/main" id="{ADBDC006-4FFD-4184-8D26-47A75640FE87}"/>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5037929"/>
            <a:ext cx="333196" cy="333196"/>
          </a:xfrm>
          <a:prstGeom prst="rect">
            <a:avLst/>
          </a:prstGeom>
        </p:spPr>
      </p:pic>
    </p:spTree>
    <p:custDataLst>
      <p:tags r:id="rId1"/>
    </p:custDataLst>
    <p:extLst>
      <p:ext uri="{BB962C8B-B14F-4D97-AF65-F5344CB8AC3E}">
        <p14:creationId xmlns:p14="http://schemas.microsoft.com/office/powerpoint/2010/main" val="11175526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500"/>
                                        <p:tgtEl>
                                          <p:spTgt spid="2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2"/>
                                        </p:tgtEl>
                                        <p:attrNameLst>
                                          <p:attrName>style.visibility</p:attrName>
                                        </p:attrNameLst>
                                      </p:cBhvr>
                                      <p:to>
                                        <p:strVal val="visible"/>
                                      </p:to>
                                    </p:set>
                                    <p:animEffect transition="in" filter="fade">
                                      <p:cBhvr>
                                        <p:cTn id="10" dur="500"/>
                                        <p:tgtEl>
                                          <p:spTgt spid="22"/>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500"/>
                                        <p:tgtEl>
                                          <p:spTgt spid="2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28"/>
                                        </p:tgtEl>
                                        <p:attrNameLst>
                                          <p:attrName>style.visibility</p:attrName>
                                        </p:attrNameLst>
                                      </p:cBhvr>
                                      <p:to>
                                        <p:strVal val="visible"/>
                                      </p:to>
                                    </p:set>
                                    <p:animEffect transition="in" filter="fade">
                                      <p:cBhvr>
                                        <p:cTn id="18"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P spid="28"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5760BA-08F0-1F46-B396-974C8995DB9D}"/>
              </a:ext>
            </a:extLst>
          </p:cNvPr>
          <p:cNvSpPr>
            <a:spLocks noGrp="1"/>
          </p:cNvSpPr>
          <p:nvPr>
            <p:ph type="title"/>
          </p:nvPr>
        </p:nvSpPr>
        <p:spPr>
          <a:xfrm>
            <a:off x="612648" y="555163"/>
            <a:ext cx="6576502" cy="618631"/>
          </a:xfrm>
        </p:spPr>
        <p:txBody>
          <a:bodyPr/>
          <a:lstStyle/>
          <a:p>
            <a:r>
              <a:rPr lang="en-US" dirty="0">
                <a:solidFill>
                  <a:schemeClr val="bg1"/>
                </a:solidFill>
              </a:rPr>
              <a:t>Preprocessor</a:t>
            </a:r>
          </a:p>
        </p:txBody>
      </p:sp>
      <p:pic>
        <p:nvPicPr>
          <p:cNvPr id="6" name="Content Placeholder 5">
            <a:extLst>
              <a:ext uri="{FF2B5EF4-FFF2-40B4-BE49-F238E27FC236}">
                <a16:creationId xmlns:a16="http://schemas.microsoft.com/office/drawing/2014/main" id="{0B477D7C-B64A-0C45-8BDA-16169854A652}"/>
              </a:ext>
              <a:ext uri="{C183D7F6-B498-43B3-948B-1728B52AA6E4}">
                <adec:decorative xmlns:adec="http://schemas.microsoft.com/office/drawing/2017/decorative" val="1"/>
              </a:ext>
            </a:extLst>
          </p:cNvPr>
          <p:cNvPicPr>
            <a:picLocks noGrp="1" noChangeAspect="1"/>
          </p:cNvPicPr>
          <p:nvPr>
            <p:ph sz="quarter" idx="12"/>
          </p:nvPr>
        </p:nvPicPr>
        <p:blipFill>
          <a:blip r:embed="rId4" cstate="print">
            <a:duotone>
              <a:prstClr val="black"/>
              <a:schemeClr val="accent4">
                <a:tint val="45000"/>
                <a:satMod val="400000"/>
              </a:schemeClr>
            </a:duotone>
            <a:extLst>
              <a:ext uri="{28A0092B-C50C-407E-A947-70E740481C1C}">
                <a14:useLocalDpi xmlns:a14="http://schemas.microsoft.com/office/drawing/2010/main" val="0"/>
              </a:ext>
            </a:extLst>
          </a:blip>
          <a:srcRect l="27837" r="27837"/>
          <a:stretch/>
        </p:blipFill>
        <p:spPr>
          <a:xfrm>
            <a:off x="7632160" y="0"/>
            <a:ext cx="4559840" cy="6858000"/>
          </a:xfrm>
        </p:spPr>
      </p:pic>
      <p:sp>
        <p:nvSpPr>
          <p:cNvPr id="23" name="TextBox 22">
            <a:extLst>
              <a:ext uri="{FF2B5EF4-FFF2-40B4-BE49-F238E27FC236}">
                <a16:creationId xmlns:a16="http://schemas.microsoft.com/office/drawing/2014/main" id="{426AAFFF-3D2F-4756-88AB-FC94F7A26E0B}"/>
              </a:ext>
            </a:extLst>
          </p:cNvPr>
          <p:cNvSpPr txBox="1"/>
          <p:nvPr/>
        </p:nvSpPr>
        <p:spPr>
          <a:xfrm>
            <a:off x="1055658" y="5525869"/>
            <a:ext cx="6309360" cy="461665"/>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Creates </a:t>
            </a: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translation units </a:t>
            </a: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from the results</a:t>
            </a:r>
          </a:p>
        </p:txBody>
      </p:sp>
      <p:pic>
        <p:nvPicPr>
          <p:cNvPr id="27" name="Graphic 26">
            <a:extLst>
              <a:ext uri="{FF2B5EF4-FFF2-40B4-BE49-F238E27FC236}">
                <a16:creationId xmlns:a16="http://schemas.microsoft.com/office/drawing/2014/main" id="{7C03B070-34F2-47DF-8B00-000E0CC89ED3}"/>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1849101"/>
            <a:ext cx="333196" cy="333196"/>
          </a:xfrm>
          <a:prstGeom prst="rect">
            <a:avLst/>
          </a:prstGeom>
        </p:spPr>
      </p:pic>
      <p:pic>
        <p:nvPicPr>
          <p:cNvPr id="28" name="Graphic 27">
            <a:extLst>
              <a:ext uri="{FF2B5EF4-FFF2-40B4-BE49-F238E27FC236}">
                <a16:creationId xmlns:a16="http://schemas.microsoft.com/office/drawing/2014/main" id="{859E751E-346A-487A-8DB8-976EE03C1DC3}"/>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5590103"/>
            <a:ext cx="333196" cy="333196"/>
          </a:xfrm>
          <a:prstGeom prst="rect">
            <a:avLst/>
          </a:prstGeom>
        </p:spPr>
      </p:pic>
      <p:sp>
        <p:nvSpPr>
          <p:cNvPr id="26" name="TextBox 25">
            <a:extLst>
              <a:ext uri="{FF2B5EF4-FFF2-40B4-BE49-F238E27FC236}">
                <a16:creationId xmlns:a16="http://schemas.microsoft.com/office/drawing/2014/main" id="{A88FC9C7-C8E1-4703-9401-ADD61D3D6343}"/>
              </a:ext>
            </a:extLst>
          </p:cNvPr>
          <p:cNvSpPr txBox="1"/>
          <p:nvPr/>
        </p:nvSpPr>
        <p:spPr>
          <a:xfrm>
            <a:off x="1055659" y="2873305"/>
            <a:ext cx="6309360"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Keywords beginning with # </a:t>
            </a:r>
          </a:p>
        </p:txBody>
      </p:sp>
      <p:sp>
        <p:nvSpPr>
          <p:cNvPr id="19" name="TextBox 18">
            <a:extLst>
              <a:ext uri="{FF2B5EF4-FFF2-40B4-BE49-F238E27FC236}">
                <a16:creationId xmlns:a16="http://schemas.microsoft.com/office/drawing/2014/main" id="{4EFE15FA-E80C-466B-9493-E2656E491249}"/>
              </a:ext>
            </a:extLst>
          </p:cNvPr>
          <p:cNvSpPr txBox="1"/>
          <p:nvPr/>
        </p:nvSpPr>
        <p:spPr>
          <a:xfrm>
            <a:off x="1688209" y="3410546"/>
            <a:ext cx="5618857"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latin typeface="Consolas" panose="020B0609020204030204" pitchFamily="49" charset="0"/>
              </a:rPr>
              <a:t>#include</a:t>
            </a:r>
            <a:r>
              <a:rPr lang="en-US" sz="2000" dirty="0">
                <a:solidFill>
                  <a:srgbClr val="FFFFFF"/>
                </a:solidFill>
              </a:rPr>
              <a:t>, </a:t>
            </a:r>
            <a:r>
              <a:rPr lang="en-US" sz="2000" dirty="0">
                <a:solidFill>
                  <a:srgbClr val="FFFFFF"/>
                </a:solidFill>
                <a:latin typeface="Consolas" panose="020B0609020204030204" pitchFamily="49" charset="0"/>
              </a:rPr>
              <a:t>#pragma</a:t>
            </a:r>
            <a:r>
              <a:rPr lang="en-US" sz="2000" dirty="0">
                <a:solidFill>
                  <a:srgbClr val="FFFFFF"/>
                </a:solidFill>
              </a:rPr>
              <a:t>, </a:t>
            </a:r>
            <a:r>
              <a:rPr lang="en-US" sz="2000" dirty="0">
                <a:solidFill>
                  <a:srgbClr val="FFFFFF"/>
                </a:solidFill>
                <a:latin typeface="Consolas" panose="020B0609020204030204" pitchFamily="49" charset="0"/>
              </a:rPr>
              <a:t>#define </a:t>
            </a:r>
            <a:r>
              <a:rPr lang="en-US" sz="2000" dirty="0">
                <a:solidFill>
                  <a:srgbClr val="FFFFFF"/>
                </a:solidFill>
              </a:rPr>
              <a:t>and more</a:t>
            </a:r>
          </a:p>
        </p:txBody>
      </p:sp>
      <p:pic>
        <p:nvPicPr>
          <p:cNvPr id="29" name="Graphic 28">
            <a:extLst>
              <a:ext uri="{FF2B5EF4-FFF2-40B4-BE49-F238E27FC236}">
                <a16:creationId xmlns:a16="http://schemas.microsoft.com/office/drawing/2014/main" id="{27DAD45C-0DE8-48EF-8B11-CEE07D53BECC}"/>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2937539"/>
            <a:ext cx="333196" cy="333196"/>
          </a:xfrm>
          <a:prstGeom prst="rect">
            <a:avLst/>
          </a:prstGeom>
        </p:spPr>
      </p:pic>
      <p:cxnSp>
        <p:nvCxnSpPr>
          <p:cNvPr id="4" name="Connector: Elbow 3">
            <a:extLst>
              <a:ext uri="{FF2B5EF4-FFF2-40B4-BE49-F238E27FC236}">
                <a16:creationId xmlns:a16="http://schemas.microsoft.com/office/drawing/2014/main" id="{BAB0932C-4CEE-4D1F-B342-0A08D0BF549F}"/>
              </a:ext>
              <a:ext uri="{C183D7F6-B498-43B3-948B-1728B52AA6E4}">
                <adec:decorative xmlns:adec="http://schemas.microsoft.com/office/drawing/2017/decorative" val="1"/>
              </a:ext>
            </a:extLst>
          </p:cNvPr>
          <p:cNvCxnSpPr>
            <a:cxnSpLocks/>
            <a:stCxn id="19" idx="1"/>
          </p:cNvCxnSpPr>
          <p:nvPr/>
        </p:nvCxnSpPr>
        <p:spPr>
          <a:xfrm rot="10800000">
            <a:off x="1275183" y="3304351"/>
            <a:ext cx="413026" cy="306250"/>
          </a:xfrm>
          <a:prstGeom prst="bentConnector3">
            <a:avLst>
              <a:gd name="adj1" fmla="val 98429"/>
            </a:avLst>
          </a:prstGeom>
          <a:ln w="12700"/>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9ACDB662-6440-40B6-AD71-A4C7DA5BC1BA}"/>
              </a:ext>
            </a:extLst>
          </p:cNvPr>
          <p:cNvSpPr txBox="1"/>
          <p:nvPr/>
        </p:nvSpPr>
        <p:spPr>
          <a:xfrm>
            <a:off x="1055658" y="4252764"/>
            <a:ext cx="6309360"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Performs the necessary steps for each of these</a:t>
            </a:r>
          </a:p>
        </p:txBody>
      </p:sp>
      <p:sp>
        <p:nvSpPr>
          <p:cNvPr id="21" name="TextBox 20">
            <a:extLst>
              <a:ext uri="{FF2B5EF4-FFF2-40B4-BE49-F238E27FC236}">
                <a16:creationId xmlns:a16="http://schemas.microsoft.com/office/drawing/2014/main" id="{A17D2098-7AFB-42EE-AF62-BF5A540C1AF3}"/>
              </a:ext>
            </a:extLst>
          </p:cNvPr>
          <p:cNvSpPr txBox="1"/>
          <p:nvPr/>
        </p:nvSpPr>
        <p:spPr>
          <a:xfrm>
            <a:off x="1055658" y="1600200"/>
            <a:ext cx="6309360" cy="830997"/>
          </a:xfrm>
          <a:prstGeom prst="rect">
            <a:avLst/>
          </a:prstGeom>
          <a:noFill/>
        </p:spPr>
        <p:txBody>
          <a:bodyPr wrap="square" rtlCol="0" anchor="ctr">
            <a:spAutoFit/>
          </a:bodyPr>
          <a:lstStyle/>
          <a:p>
            <a:pPr marL="0" marR="0" lvl="0" indent="0" algn="l" defTabSz="914400" rtl="0" eaLnBrk="1" fontAlgn="auto" latinLnBrk="0" hangingPunct="1">
              <a:lnSpc>
                <a:spcPct val="100000"/>
              </a:lnSpc>
              <a:spcBef>
                <a:spcPts val="0"/>
              </a:spcBef>
              <a:spcAft>
                <a:spcPts val="0"/>
              </a:spcAft>
              <a:buClr>
                <a:srgbClr val="69EEF0"/>
              </a:buClr>
              <a:buSzPct val="150000"/>
              <a:buFontTx/>
              <a:buNone/>
              <a:tabLst/>
              <a:defRPr/>
            </a:pPr>
            <a:r>
              <a:rPr kumimoji="0" lang="en-US" sz="2400" b="0" i="0" u="none" strike="noStrike" kern="1200" cap="none" spc="0" normalizeH="0" baseline="0" noProof="0" dirty="0">
                <a:ln>
                  <a:noFill/>
                </a:ln>
                <a:solidFill>
                  <a:srgbClr val="FFFFFF"/>
                </a:solidFill>
                <a:effectLst/>
                <a:uLnTx/>
                <a:uFillTx/>
                <a:latin typeface="Arial" panose="020B0604020202020204"/>
                <a:ea typeface="+mn-ea"/>
                <a:cs typeface="+mn-cs"/>
              </a:rPr>
              <a:t>Searches project files from top to bottom for </a:t>
            </a:r>
            <a:r>
              <a:rPr kumimoji="0" lang="en-US" sz="2400" b="1" i="0" u="none" strike="noStrike" kern="1200" cap="none" spc="0" normalizeH="0" baseline="0" noProof="0" dirty="0">
                <a:ln>
                  <a:noFill/>
                </a:ln>
                <a:solidFill>
                  <a:schemeClr val="accent4">
                    <a:lumMod val="60000"/>
                    <a:lumOff val="40000"/>
                  </a:schemeClr>
                </a:solidFill>
                <a:effectLst/>
                <a:uLnTx/>
                <a:uFillTx/>
                <a:latin typeface="Arial" panose="020B0604020202020204"/>
                <a:ea typeface="+mn-ea"/>
                <a:cs typeface="+mn-cs"/>
              </a:rPr>
              <a:t>preprocessor directives</a:t>
            </a:r>
          </a:p>
        </p:txBody>
      </p:sp>
      <p:pic>
        <p:nvPicPr>
          <p:cNvPr id="15" name="Graphic 14">
            <a:extLst>
              <a:ext uri="{FF2B5EF4-FFF2-40B4-BE49-F238E27FC236}">
                <a16:creationId xmlns:a16="http://schemas.microsoft.com/office/drawing/2014/main" id="{AC7D6342-DD60-42FA-835C-868A3703C612}"/>
              </a:ext>
              <a:ext uri="{C183D7F6-B498-43B3-948B-1728B52AA6E4}">
                <adec:decorative xmlns:adec="http://schemas.microsoft.com/office/drawing/2017/decorative" val="1"/>
              </a:ext>
            </a:extLst>
          </p:cNvPr>
          <p:cNvPicPr>
            <a:picLocks noChangeAspect="1"/>
          </p:cNvPicPr>
          <p:nvPr/>
        </p:nvPicPr>
        <p:blipFill>
          <a:blip r:embed="rId5" cstate="print">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p:blipFill>
        <p:spPr>
          <a:xfrm>
            <a:off x="612648" y="4501665"/>
            <a:ext cx="333196" cy="333196"/>
          </a:xfrm>
          <a:prstGeom prst="rect">
            <a:avLst/>
          </a:prstGeom>
        </p:spPr>
      </p:pic>
      <p:sp>
        <p:nvSpPr>
          <p:cNvPr id="20" name="Freeform: Shape 19">
            <a:extLst>
              <a:ext uri="{FF2B5EF4-FFF2-40B4-BE49-F238E27FC236}">
                <a16:creationId xmlns:a16="http://schemas.microsoft.com/office/drawing/2014/main" id="{80BA3CCF-CDE8-45F4-A364-14140BBBAF0F}"/>
              </a:ext>
            </a:extLst>
          </p:cNvPr>
          <p:cNvSpPr/>
          <p:nvPr/>
        </p:nvSpPr>
        <p:spPr>
          <a:xfrm>
            <a:off x="4973389" y="2572448"/>
            <a:ext cx="5760720" cy="731520"/>
          </a:xfrm>
          <a:custGeom>
            <a:avLst/>
            <a:gdLst>
              <a:gd name="connsiteX0" fmla="*/ 174930 w 4332056"/>
              <a:gd name="connsiteY0" fmla="*/ 0 h 1200331"/>
              <a:gd name="connsiteX1" fmla="*/ 4332056 w 4332056"/>
              <a:gd name="connsiteY1" fmla="*/ 0 h 1200331"/>
              <a:gd name="connsiteX2" fmla="*/ 4332056 w 4332056"/>
              <a:gd name="connsiteY2" fmla="*/ 1200331 h 1200331"/>
              <a:gd name="connsiteX3" fmla="*/ 174930 w 4332056"/>
              <a:gd name="connsiteY3" fmla="*/ 1200331 h 1200331"/>
              <a:gd name="connsiteX4" fmla="*/ 174930 w 4332056"/>
              <a:gd name="connsiteY4" fmla="*/ 780612 h 1200331"/>
              <a:gd name="connsiteX5" fmla="*/ 0 w 4332056"/>
              <a:gd name="connsiteY5" fmla="*/ 600166 h 1200331"/>
              <a:gd name="connsiteX6" fmla="*/ 174930 w 4332056"/>
              <a:gd name="connsiteY6" fmla="*/ 419719 h 12003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32056" h="1200331">
                <a:moveTo>
                  <a:pt x="174930" y="0"/>
                </a:moveTo>
                <a:lnTo>
                  <a:pt x="4332056" y="0"/>
                </a:lnTo>
                <a:lnTo>
                  <a:pt x="4332056" y="1200331"/>
                </a:lnTo>
                <a:lnTo>
                  <a:pt x="174930" y="1200331"/>
                </a:lnTo>
                <a:lnTo>
                  <a:pt x="174930" y="780612"/>
                </a:lnTo>
                <a:lnTo>
                  <a:pt x="0" y="600166"/>
                </a:lnTo>
                <a:lnTo>
                  <a:pt x="174930" y="419719"/>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365760" tIns="182880" rIns="91440" bIns="182880" rtlCol="0" anchor="ctr" anchorCtr="0">
            <a:noAutofit/>
          </a:bodyPr>
          <a:lstStyle/>
          <a:p>
            <a:pPr lvl="0" algn="ctr">
              <a:defRPr/>
            </a:pPr>
            <a:r>
              <a:rPr lang="en-US" b="1" dirty="0">
                <a:solidFill>
                  <a:srgbClr val="000000"/>
                </a:solidFill>
                <a:cs typeface="Calibri" panose="020F0502020204030204" pitchFamily="34" charset="0"/>
              </a:rPr>
              <a:t>More on preprocessor commands</a:t>
            </a:r>
            <a:r>
              <a:rPr lang="en-US" dirty="0">
                <a:solidFill>
                  <a:srgbClr val="000000"/>
                </a:solidFill>
                <a:cs typeface="Calibri" panose="020F0502020204030204" pitchFamily="34" charset="0"/>
              </a:rPr>
              <a:t>:</a:t>
            </a:r>
          </a:p>
          <a:p>
            <a:pPr lvl="0" algn="ctr">
              <a:defRPr/>
            </a:pPr>
            <a:r>
              <a:rPr lang="en-US" dirty="0">
                <a:solidFill>
                  <a:srgbClr val="000000"/>
                </a:solidFill>
                <a:cs typeface="Calibri" panose="020F0502020204030204" pitchFamily="34" charset="0"/>
              </a:rPr>
              <a:t>http://www.cplusplus.com/doc/tutorial/preprocessor/</a:t>
            </a:r>
          </a:p>
        </p:txBody>
      </p:sp>
    </p:spTree>
    <p:custDataLst>
      <p:tags r:id="rId1"/>
    </p:custDataLst>
    <p:extLst>
      <p:ext uri="{BB962C8B-B14F-4D97-AF65-F5344CB8AC3E}">
        <p14:creationId xmlns:p14="http://schemas.microsoft.com/office/powerpoint/2010/main" val="22973821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9"/>
                                        </p:tgtEl>
                                        <p:attrNameLst>
                                          <p:attrName>style.visibility</p:attrName>
                                        </p:attrNameLst>
                                      </p:cBhvr>
                                      <p:to>
                                        <p:strVal val="visible"/>
                                      </p:to>
                                    </p:set>
                                    <p:animEffect transition="in" filter="fade">
                                      <p:cBhvr>
                                        <p:cTn id="7" dur="500"/>
                                        <p:tgtEl>
                                          <p:spTgt spid="29"/>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26"/>
                                        </p:tgtEl>
                                        <p:attrNameLst>
                                          <p:attrName>style.visibility</p:attrName>
                                        </p:attrNameLst>
                                      </p:cBhvr>
                                      <p:to>
                                        <p:strVal val="visible"/>
                                      </p:to>
                                    </p:set>
                                    <p:animEffect transition="in" filter="fade">
                                      <p:cBhvr>
                                        <p:cTn id="10" dur="500"/>
                                        <p:tgtEl>
                                          <p:spTgt spid="26"/>
                                        </p:tgtEl>
                                      </p:cBhvr>
                                    </p:animEffect>
                                  </p:childTnLst>
                                </p:cTn>
                              </p:par>
                              <p:par>
                                <p:cTn id="11" presetID="10" presetClass="entr" presetSubtype="0" fill="hold"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fade">
                                      <p:cBhvr>
                                        <p:cTn id="16" dur="500"/>
                                        <p:tgtEl>
                                          <p:spTgt spid="19"/>
                                        </p:tgtEl>
                                      </p:cBhvr>
                                    </p:animEffect>
                                  </p:childTnLst>
                                </p:cTn>
                              </p:par>
                            </p:childTnLst>
                          </p:cTn>
                        </p:par>
                      </p:childTnLst>
                    </p:cTn>
                  </p:par>
                  <p:par>
                    <p:cTn id="17" fill="hold">
                      <p:stCondLst>
                        <p:cond delay="indefinite"/>
                      </p:stCondLst>
                      <p:childTnLst>
                        <p:par>
                          <p:cTn id="18" fill="hold">
                            <p:stCondLst>
                              <p:cond delay="0"/>
                            </p:stCondLst>
                            <p:childTnLst>
                              <p:par>
                                <p:cTn id="19" presetID="10" presetClass="entr" presetSubtype="0" fill="hold" grpId="0" nodeType="clickEffect">
                                  <p:stCondLst>
                                    <p:cond delay="0"/>
                                  </p:stCondLst>
                                  <p:childTnLst>
                                    <p:set>
                                      <p:cBhvr>
                                        <p:cTn id="20" dur="1" fill="hold">
                                          <p:stCondLst>
                                            <p:cond delay="0"/>
                                          </p:stCondLst>
                                        </p:cTn>
                                        <p:tgtEl>
                                          <p:spTgt spid="20"/>
                                        </p:tgtEl>
                                        <p:attrNameLst>
                                          <p:attrName>style.visibility</p:attrName>
                                        </p:attrNameLst>
                                      </p:cBhvr>
                                      <p:to>
                                        <p:strVal val="visible"/>
                                      </p:to>
                                    </p:set>
                                    <p:animEffect transition="in" filter="fade">
                                      <p:cBhvr>
                                        <p:cTn id="21" dur="500"/>
                                        <p:tgtEl>
                                          <p:spTgt spid="20"/>
                                        </p:tgtEl>
                                      </p:cBhvr>
                                    </p:animEffect>
                                  </p:childTnLst>
                                </p:cTn>
                              </p:par>
                            </p:childTnLst>
                          </p:cTn>
                        </p:par>
                      </p:childTnLst>
                    </p:cTn>
                  </p:par>
                  <p:par>
                    <p:cTn id="22" fill="hold">
                      <p:stCondLst>
                        <p:cond delay="indefinite"/>
                      </p:stCondLst>
                      <p:childTnLst>
                        <p:par>
                          <p:cTn id="23" fill="hold">
                            <p:stCondLst>
                              <p:cond delay="0"/>
                            </p:stCondLst>
                            <p:childTnLst>
                              <p:par>
                                <p:cTn id="24" presetID="10" presetClass="entr" presetSubtype="0" fill="hold" nodeType="clickEffect">
                                  <p:stCondLst>
                                    <p:cond delay="0"/>
                                  </p:stCondLst>
                                  <p:childTnLst>
                                    <p:set>
                                      <p:cBhvr>
                                        <p:cTn id="25" dur="1" fill="hold">
                                          <p:stCondLst>
                                            <p:cond delay="0"/>
                                          </p:stCondLst>
                                        </p:cTn>
                                        <p:tgtEl>
                                          <p:spTgt spid="15"/>
                                        </p:tgtEl>
                                        <p:attrNameLst>
                                          <p:attrName>style.visibility</p:attrName>
                                        </p:attrNameLst>
                                      </p:cBhvr>
                                      <p:to>
                                        <p:strVal val="visible"/>
                                      </p:to>
                                    </p:set>
                                    <p:animEffect transition="in" filter="fade">
                                      <p:cBhvr>
                                        <p:cTn id="26" dur="500"/>
                                        <p:tgtEl>
                                          <p:spTgt spid="15"/>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Effect transition="in" filter="fade">
                                      <p:cBhvr>
                                        <p:cTn id="29" dur="500"/>
                                        <p:tgtEl>
                                          <p:spTgt spid="14"/>
                                        </p:tgtEl>
                                      </p:cBhvr>
                                    </p:animEffect>
                                  </p:childTnLst>
                                </p:cTn>
                              </p:par>
                            </p:childTnLst>
                          </p:cTn>
                        </p:par>
                      </p:childTnLst>
                    </p:cTn>
                  </p:par>
                  <p:par>
                    <p:cTn id="30" fill="hold">
                      <p:stCondLst>
                        <p:cond delay="indefinite"/>
                      </p:stCondLst>
                      <p:childTnLst>
                        <p:par>
                          <p:cTn id="31" fill="hold">
                            <p:stCondLst>
                              <p:cond delay="0"/>
                            </p:stCondLst>
                            <p:childTnLst>
                              <p:par>
                                <p:cTn id="32" presetID="10" presetClass="entr" presetSubtype="0" fill="hold" nodeType="clickEffect">
                                  <p:stCondLst>
                                    <p:cond delay="0"/>
                                  </p:stCondLst>
                                  <p:childTnLst>
                                    <p:set>
                                      <p:cBhvr>
                                        <p:cTn id="33" dur="1" fill="hold">
                                          <p:stCondLst>
                                            <p:cond delay="0"/>
                                          </p:stCondLst>
                                        </p:cTn>
                                        <p:tgtEl>
                                          <p:spTgt spid="28"/>
                                        </p:tgtEl>
                                        <p:attrNameLst>
                                          <p:attrName>style.visibility</p:attrName>
                                        </p:attrNameLst>
                                      </p:cBhvr>
                                      <p:to>
                                        <p:strVal val="visible"/>
                                      </p:to>
                                    </p:set>
                                    <p:animEffect transition="in" filter="fade">
                                      <p:cBhvr>
                                        <p:cTn id="34" dur="500"/>
                                        <p:tgtEl>
                                          <p:spTgt spid="2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3"/>
                                        </p:tgtEl>
                                        <p:attrNameLst>
                                          <p:attrName>style.visibility</p:attrName>
                                        </p:attrNameLst>
                                      </p:cBhvr>
                                      <p:to>
                                        <p:strVal val="visible"/>
                                      </p:to>
                                    </p:set>
                                    <p:animEffect transition="in" filter="fade">
                                      <p:cBhvr>
                                        <p:cTn id="37"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p:bldP spid="26" grpId="0"/>
      <p:bldP spid="19" grpId="0"/>
      <p:bldP spid="14" grpId="0"/>
      <p:bldP spid="20"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Conclusion</a:t>
            </a:r>
          </a:p>
        </p:txBody>
      </p:sp>
      <p:pic>
        <p:nvPicPr>
          <p:cNvPr id="25" name="Content Placeholder 5">
            <a:extLst>
              <a:ext uri="{FF2B5EF4-FFF2-40B4-BE49-F238E27FC236}">
                <a16:creationId xmlns:a16="http://schemas.microsoft.com/office/drawing/2014/main" id="{2786F030-A07E-4A04-A39B-BBDA57B7207E}"/>
              </a:ext>
              <a:ext uri="{C183D7F6-B498-43B3-948B-1728B52AA6E4}">
                <adec:decorative xmlns:adec="http://schemas.microsoft.com/office/drawing/2017/decorative" val="1"/>
              </a:ext>
            </a:extLst>
          </p:cNvPr>
          <p:cNvPicPr>
            <a:picLocks noGrp="1" noChangeAspect="1"/>
          </p:cNvPicPr>
          <p:nvPr>
            <p:ph sz="quarter" idx="12"/>
          </p:nvPr>
        </p:nvPicPr>
        <p:blipFill rotWithShape="1">
          <a:blip r:embed="rId4" cstate="print">
            <a:extLst>
              <a:ext uri="{28A0092B-C50C-407E-A947-70E740481C1C}">
                <a14:useLocalDpi xmlns:a14="http://schemas.microsoft.com/office/drawing/2010/main" val="0"/>
              </a:ext>
            </a:extLst>
          </a:blip>
          <a:srcRect l="2590" t="14798" r="64940" b="15491"/>
          <a:stretch/>
        </p:blipFill>
        <p:spPr>
          <a:xfrm>
            <a:off x="609600" y="1600200"/>
            <a:ext cx="3657600" cy="4572000"/>
          </a:xfrm>
        </p:spPr>
      </p:pic>
      <p:sp>
        <p:nvSpPr>
          <p:cNvPr id="6" name="Rectangle 5">
            <a:extLst>
              <a:ext uri="{FF2B5EF4-FFF2-40B4-BE49-F238E27FC236}">
                <a16:creationId xmlns:a16="http://schemas.microsoft.com/office/drawing/2014/main" id="{7116F742-CC0C-4C5B-ABF9-90C3FEA8F87D}"/>
              </a:ext>
              <a:ext uri="{C183D7F6-B498-43B3-948B-1728B52AA6E4}">
                <adec:decorative xmlns:adec="http://schemas.microsoft.com/office/drawing/2017/decorative" val="1"/>
              </a:ext>
            </a:extLst>
          </p:cNvPr>
          <p:cNvSpPr>
            <a:spLocks/>
          </p:cNvSpPr>
          <p:nvPr/>
        </p:nvSpPr>
        <p:spPr>
          <a:xfrm>
            <a:off x="4620706" y="1600200"/>
            <a:ext cx="6961696" cy="4572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dirty="0">
                <a:ln>
                  <a:noFill/>
                </a:ln>
                <a:solidFill>
                  <a:srgbClr val="000000"/>
                </a:solidFill>
                <a:effectLst/>
                <a:uLnTx/>
                <a:uFillTx/>
                <a:latin typeface="Arial" panose="020B0604020202020204"/>
                <a:ea typeface="+mn-ea"/>
                <a:cs typeface="+mn-cs"/>
              </a:rPr>
              <a:t>Placeholder for the instructor’s welcome message. Video team, please insert the instructor’s video here.</a:t>
            </a:r>
          </a:p>
        </p:txBody>
      </p:sp>
    </p:spTree>
    <p:custDataLst>
      <p:tags r:id="rId1"/>
    </p:custDataLst>
    <p:extLst>
      <p:ext uri="{BB962C8B-B14F-4D97-AF65-F5344CB8AC3E}">
        <p14:creationId xmlns:p14="http://schemas.microsoft.com/office/powerpoint/2010/main" val="148847151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38F47F-9C2F-2843-B6C2-7673DF1D772B}"/>
              </a:ext>
            </a:extLst>
          </p:cNvPr>
          <p:cNvSpPr>
            <a:spLocks noGrp="1"/>
          </p:cNvSpPr>
          <p:nvPr>
            <p:ph type="title"/>
          </p:nvPr>
        </p:nvSpPr>
        <p:spPr/>
        <p:txBody>
          <a:bodyPr/>
          <a:lstStyle/>
          <a:p>
            <a:r>
              <a:rPr lang="en-US" dirty="0"/>
              <a:t>Thank you for watching.</a:t>
            </a:r>
          </a:p>
        </p:txBody>
      </p:sp>
    </p:spTree>
    <p:custDataLst>
      <p:tags r:id="rId1"/>
    </p:custDataLst>
    <p:extLst>
      <p:ext uri="{BB962C8B-B14F-4D97-AF65-F5344CB8AC3E}">
        <p14:creationId xmlns:p14="http://schemas.microsoft.com/office/powerpoint/2010/main" val="20479242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Translation Unit</a:t>
            </a:r>
          </a:p>
        </p:txBody>
      </p:sp>
      <p:sp>
        <p:nvSpPr>
          <p:cNvPr id="4" name="Text Placeholder 3">
            <a:extLst>
              <a:ext uri="{FF2B5EF4-FFF2-40B4-BE49-F238E27FC236}">
                <a16:creationId xmlns:a16="http://schemas.microsoft.com/office/drawing/2014/main" id="{12C81107-E62D-40B1-865B-840805D3E871}"/>
              </a:ext>
            </a:extLst>
          </p:cNvPr>
          <p:cNvSpPr>
            <a:spLocks noGrp="1"/>
          </p:cNvSpPr>
          <p:nvPr>
            <p:ph type="body" sz="quarter" idx="13"/>
          </p:nvPr>
        </p:nvSpPr>
        <p:spPr/>
        <p:txBody>
          <a:bodyPr/>
          <a:lstStyle/>
          <a:p>
            <a:r>
              <a:rPr lang="en-US" dirty="0">
                <a:solidFill>
                  <a:schemeClr val="accent1"/>
                </a:solidFill>
              </a:rPr>
              <a:t>From the C++ Standard</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876461"/>
            <a:ext cx="10440697"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C++ Standard is an enormous document (2000+ pages!) that describes the language in explicit detail.</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929994"/>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A paraphrased excerpt about translation units:</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3614194"/>
            <a:ext cx="10786574" cy="1371600"/>
          </a:xfrm>
          <a:prstGeom prst="rect">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lvl="0" defTabSz="457200">
              <a:defRPr/>
            </a:pPr>
            <a:r>
              <a:rPr lang="en-US" b="1" dirty="0">
                <a:solidFill>
                  <a:schemeClr val="tx1"/>
                </a:solidFill>
                <a:latin typeface="+mj-lt"/>
              </a:rPr>
              <a:t>A source file together with all the headers and source files included via the preprocessing directive #include</a:t>
            </a:r>
            <a:r>
              <a:rPr lang="en-US" dirty="0">
                <a:solidFill>
                  <a:schemeClr val="tx1"/>
                </a:solidFill>
                <a:latin typeface="+mj-lt"/>
              </a:rPr>
              <a:t>, less any source lines skipped by any of the conditional inclusion preprocessing directives, is called a </a:t>
            </a:r>
            <a:r>
              <a:rPr lang="en-US" b="1" dirty="0">
                <a:solidFill>
                  <a:schemeClr val="tx1"/>
                </a:solidFill>
                <a:latin typeface="+mj-lt"/>
              </a:rPr>
              <a:t>translation unit</a:t>
            </a:r>
            <a:r>
              <a:rPr lang="en-US" dirty="0">
                <a:solidFill>
                  <a:schemeClr val="tx1"/>
                </a:solidFill>
                <a:latin typeface="+mj-lt"/>
              </a:rPr>
              <a:t>.</a:t>
            </a: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3614194"/>
            <a:ext cx="100182" cy="1371600"/>
          </a:xfrm>
          <a:prstGeom prst="rect">
            <a:avLst/>
          </a:prstGeom>
          <a:solidFill>
            <a:schemeClr val="accent3"/>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125362"/>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994228"/>
            <a:ext cx="333196" cy="333196"/>
          </a:xfrm>
          <a:prstGeom prst="rect">
            <a:avLst/>
          </a:prstGeom>
        </p:spPr>
      </p:pic>
      <p:sp>
        <p:nvSpPr>
          <p:cNvPr id="13" name="Freeform: Shape 12">
            <a:extLst>
              <a:ext uri="{FF2B5EF4-FFF2-40B4-BE49-F238E27FC236}">
                <a16:creationId xmlns:a16="http://schemas.microsoft.com/office/drawing/2014/main" id="{62D999A3-68F0-4314-8F54-59AF64DBAE5E}"/>
              </a:ext>
            </a:extLst>
          </p:cNvPr>
          <p:cNvSpPr>
            <a:spLocks/>
          </p:cNvSpPr>
          <p:nvPr/>
        </p:nvSpPr>
        <p:spPr>
          <a:xfrm rot="10800000" flipV="1">
            <a:off x="1545013" y="4944221"/>
            <a:ext cx="4206240" cy="128016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0" rIns="182880" bIns="228600" rtlCol="0" anchor="ctr" anchorCtr="0">
            <a:noAutofit/>
          </a:bodyPr>
          <a:lstStyle/>
          <a:p>
            <a:r>
              <a:rPr lang="en-US" b="1" dirty="0">
                <a:solidFill>
                  <a:srgbClr val="000000"/>
                </a:solidFill>
                <a:cs typeface="Calibri" panose="020F0502020204030204" pitchFamily="34" charset="0"/>
              </a:rPr>
              <a:t>Simplified</a:t>
            </a:r>
            <a:r>
              <a:rPr lang="en-US" dirty="0">
                <a:solidFill>
                  <a:srgbClr val="000000"/>
                </a:solidFill>
                <a:cs typeface="Calibri" panose="020F0502020204030204" pitchFamily="34" charset="0"/>
              </a:rPr>
              <a:t>: A source file (a .</a:t>
            </a:r>
            <a:r>
              <a:rPr lang="en-US" dirty="0" err="1">
                <a:solidFill>
                  <a:srgbClr val="000000"/>
                </a:solidFill>
                <a:cs typeface="Calibri" panose="020F0502020204030204" pitchFamily="34" charset="0"/>
              </a:rPr>
              <a:t>cpp</a:t>
            </a:r>
            <a:r>
              <a:rPr lang="en-US" dirty="0">
                <a:solidFill>
                  <a:srgbClr val="000000"/>
                </a:solidFill>
                <a:cs typeface="Calibri" panose="020F0502020204030204" pitchFamily="34" charset="0"/>
              </a:rPr>
              <a:t> file) becomes a translation unit (some may call it a compilation unit).</a:t>
            </a:r>
          </a:p>
        </p:txBody>
      </p:sp>
      <p:sp>
        <p:nvSpPr>
          <p:cNvPr id="12" name="Freeform: Shape 11">
            <a:extLst>
              <a:ext uri="{FF2B5EF4-FFF2-40B4-BE49-F238E27FC236}">
                <a16:creationId xmlns:a16="http://schemas.microsoft.com/office/drawing/2014/main" id="{7B566D43-25CA-42EB-8232-1A6EEF2960FD}"/>
              </a:ext>
            </a:extLst>
          </p:cNvPr>
          <p:cNvSpPr>
            <a:spLocks/>
          </p:cNvSpPr>
          <p:nvPr/>
        </p:nvSpPr>
        <p:spPr>
          <a:xfrm rot="10800000" flipV="1">
            <a:off x="6440748" y="4944221"/>
            <a:ext cx="4206240" cy="1280160"/>
          </a:xfrm>
          <a:custGeom>
            <a:avLst/>
            <a:gdLst>
              <a:gd name="connsiteX0" fmla="*/ 2078564 w 4157127"/>
              <a:gd name="connsiteY0" fmla="*/ 0 h 1060897"/>
              <a:gd name="connsiteX1" fmla="*/ 1910995 w 4157127"/>
              <a:gd name="connsiteY1" fmla="*/ 162446 h 1060897"/>
              <a:gd name="connsiteX2" fmla="*/ 0 w 4157127"/>
              <a:gd name="connsiteY2" fmla="*/ 162446 h 1060897"/>
              <a:gd name="connsiteX3" fmla="*/ 0 w 4157127"/>
              <a:gd name="connsiteY3" fmla="*/ 1060897 h 1060897"/>
              <a:gd name="connsiteX4" fmla="*/ 4157127 w 4157127"/>
              <a:gd name="connsiteY4" fmla="*/ 1060897 h 1060897"/>
              <a:gd name="connsiteX5" fmla="*/ 4157127 w 4157127"/>
              <a:gd name="connsiteY5" fmla="*/ 162446 h 1060897"/>
              <a:gd name="connsiteX6" fmla="*/ 2246133 w 4157127"/>
              <a:gd name="connsiteY6" fmla="*/ 162446 h 10608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060897">
                <a:moveTo>
                  <a:pt x="2078564" y="0"/>
                </a:moveTo>
                <a:lnTo>
                  <a:pt x="1910995" y="162446"/>
                </a:lnTo>
                <a:lnTo>
                  <a:pt x="0" y="162446"/>
                </a:lnTo>
                <a:lnTo>
                  <a:pt x="0" y="1060897"/>
                </a:lnTo>
                <a:lnTo>
                  <a:pt x="4157127" y="1060897"/>
                </a:lnTo>
                <a:lnTo>
                  <a:pt x="4157127" y="162446"/>
                </a:lnTo>
                <a:lnTo>
                  <a:pt x="2246133" y="162446"/>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457200" rIns="182880" bIns="228600" rtlCol="0" anchor="ctr" anchorCtr="0">
            <a:noAutofit/>
          </a:bodyPr>
          <a:lstStyle/>
          <a:p>
            <a:r>
              <a:rPr lang="en-US" dirty="0">
                <a:solidFill>
                  <a:srgbClr val="000000"/>
                </a:solidFill>
                <a:cs typeface="Calibri" panose="020F0502020204030204" pitchFamily="34" charset="0"/>
              </a:rPr>
              <a:t>Translation units get sent to the next step: compiling!</a:t>
            </a:r>
          </a:p>
        </p:txBody>
      </p:sp>
    </p:spTree>
    <p:custDataLst>
      <p:tags r:id="rId1"/>
    </p:custDataLst>
    <p:extLst>
      <p:ext uri="{BB962C8B-B14F-4D97-AF65-F5344CB8AC3E}">
        <p14:creationId xmlns:p14="http://schemas.microsoft.com/office/powerpoint/2010/main" val="16306671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9"/>
                                        </p:tgtEl>
                                        <p:attrNameLst>
                                          <p:attrName>style.visibility</p:attrName>
                                        </p:attrNameLst>
                                      </p:cBhvr>
                                      <p:to>
                                        <p:strVal val="visible"/>
                                      </p:to>
                                    </p:set>
                                    <p:animEffect transition="in" filter="fade">
                                      <p:cBhvr>
                                        <p:cTn id="15" dur="500"/>
                                        <p:tgtEl>
                                          <p:spTgt spid="39"/>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40"/>
                                        </p:tgtEl>
                                        <p:attrNameLst>
                                          <p:attrName>style.visibility</p:attrName>
                                        </p:attrNameLst>
                                      </p:cBhvr>
                                      <p:to>
                                        <p:strVal val="visible"/>
                                      </p:to>
                                    </p:set>
                                    <p:animEffect transition="in" filter="fade">
                                      <p:cBhvr>
                                        <p:cTn id="18" dur="500"/>
                                        <p:tgtEl>
                                          <p:spTgt spid="40"/>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3"/>
                                        </p:tgtEl>
                                        <p:attrNameLst>
                                          <p:attrName>style.visibility</p:attrName>
                                        </p:attrNameLst>
                                      </p:cBhvr>
                                      <p:to>
                                        <p:strVal val="visible"/>
                                      </p:to>
                                    </p:set>
                                    <p:animEffect transition="in" filter="fade">
                                      <p:cBhvr>
                                        <p:cTn id="23" dur="500"/>
                                        <p:tgtEl>
                                          <p:spTgt spid="13"/>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12"/>
                                        </p:tgtEl>
                                        <p:attrNameLst>
                                          <p:attrName>style.visibility</p:attrName>
                                        </p:attrNameLst>
                                      </p:cBhvr>
                                      <p:to>
                                        <p:strVal val="visible"/>
                                      </p:to>
                                    </p:set>
                                    <p:animEffect transition="in" filter="fade">
                                      <p:cBhvr>
                                        <p:cTn id="2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40" grpId="0" animBg="1"/>
      <p:bldP spid="39" grpId="0" animBg="1"/>
      <p:bldP spid="13" grpId="0" animBg="1"/>
      <p:bldP spid="1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a:xfrm>
            <a:off x="611509" y="555163"/>
            <a:ext cx="10885166" cy="618631"/>
          </a:xfrm>
        </p:spPr>
        <p:txBody>
          <a:bodyPr/>
          <a:lstStyle/>
          <a:p>
            <a:r>
              <a:rPr lang="en-US" dirty="0">
                <a:solidFill>
                  <a:schemeClr val="bg1"/>
                </a:solidFill>
              </a:rPr>
              <a:t>Compiling</a:t>
            </a:r>
          </a:p>
        </p:txBody>
      </p:sp>
      <p:pic>
        <p:nvPicPr>
          <p:cNvPr id="12" name="Graphic 11">
            <a:extLst>
              <a:ext uri="{FF2B5EF4-FFF2-40B4-BE49-F238E27FC236}">
                <a16:creationId xmlns:a16="http://schemas.microsoft.com/office/drawing/2014/main" id="{0CAA3B9A-BF28-418F-9E97-388B5F64A46A}"/>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2972990"/>
            <a:ext cx="333196" cy="333196"/>
          </a:xfrm>
          <a:prstGeom prst="rect">
            <a:avLst/>
          </a:prstGeom>
        </p:spPr>
      </p:pic>
      <p:pic>
        <p:nvPicPr>
          <p:cNvPr id="13" name="Graphic 12">
            <a:extLst>
              <a:ext uri="{FF2B5EF4-FFF2-40B4-BE49-F238E27FC236}">
                <a16:creationId xmlns:a16="http://schemas.microsoft.com/office/drawing/2014/main" id="{ADB72734-2FE3-4EB3-A3E1-D7A930CC264D}"/>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1849101"/>
            <a:ext cx="333196" cy="333196"/>
          </a:xfrm>
          <a:prstGeom prst="rect">
            <a:avLst/>
          </a:prstGeom>
        </p:spPr>
      </p:pic>
      <p:pic>
        <p:nvPicPr>
          <p:cNvPr id="18" name="Graphic 17">
            <a:extLst>
              <a:ext uri="{FF2B5EF4-FFF2-40B4-BE49-F238E27FC236}">
                <a16:creationId xmlns:a16="http://schemas.microsoft.com/office/drawing/2014/main" id="{FF545D27-9053-4B3B-8DBA-8B48EC29A57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4096881"/>
            <a:ext cx="333196" cy="333196"/>
          </a:xfrm>
          <a:prstGeom prst="rect">
            <a:avLst/>
          </a:prstGeom>
        </p:spPr>
      </p:pic>
      <p:sp>
        <p:nvSpPr>
          <p:cNvPr id="10" name="TextBox 9">
            <a:extLst>
              <a:ext uri="{FF2B5EF4-FFF2-40B4-BE49-F238E27FC236}">
                <a16:creationId xmlns:a16="http://schemas.microsoft.com/office/drawing/2014/main" id="{D500D16E-51A0-4ED5-AC0A-273E659C880B}"/>
              </a:ext>
            </a:extLst>
          </p:cNvPr>
          <p:cNvSpPr txBox="1">
            <a:spLocks/>
          </p:cNvSpPr>
          <p:nvPr/>
        </p:nvSpPr>
        <p:spPr>
          <a:xfrm>
            <a:off x="1020340" y="1600200"/>
            <a:ext cx="502920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Checks all of your translation units for proper syntax</a:t>
            </a:r>
          </a:p>
        </p:txBody>
      </p:sp>
      <p:sp>
        <p:nvSpPr>
          <p:cNvPr id="11" name="TextBox 10">
            <a:extLst>
              <a:ext uri="{FF2B5EF4-FFF2-40B4-BE49-F238E27FC236}">
                <a16:creationId xmlns:a16="http://schemas.microsoft.com/office/drawing/2014/main" id="{D257F077-853D-4058-81BF-C1A7491D05F1}"/>
              </a:ext>
            </a:extLst>
          </p:cNvPr>
          <p:cNvSpPr txBox="1">
            <a:spLocks/>
          </p:cNvSpPr>
          <p:nvPr/>
        </p:nvSpPr>
        <p:spPr>
          <a:xfrm>
            <a:off x="1020340" y="2724090"/>
            <a:ext cx="557784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Creates </a:t>
            </a:r>
            <a:r>
              <a:rPr lang="en-US" sz="2400" b="1" dirty="0">
                <a:solidFill>
                  <a:schemeClr val="accent4">
                    <a:lumMod val="60000"/>
                    <a:lumOff val="40000"/>
                  </a:schemeClr>
                </a:solidFill>
              </a:rPr>
              <a:t>object files </a:t>
            </a:r>
            <a:r>
              <a:rPr lang="en-US" sz="2400" dirty="0">
                <a:solidFill>
                  <a:srgbClr val="FFFFFF"/>
                </a:solidFill>
              </a:rPr>
              <a:t>from your translation units</a:t>
            </a:r>
          </a:p>
        </p:txBody>
      </p:sp>
      <p:sp>
        <p:nvSpPr>
          <p:cNvPr id="16" name="TextBox 15">
            <a:extLst>
              <a:ext uri="{FF2B5EF4-FFF2-40B4-BE49-F238E27FC236}">
                <a16:creationId xmlns:a16="http://schemas.microsoft.com/office/drawing/2014/main" id="{BEA8FC6C-3682-4A50-863E-D719BBF253D1}"/>
              </a:ext>
            </a:extLst>
          </p:cNvPr>
          <p:cNvSpPr txBox="1">
            <a:spLocks/>
          </p:cNvSpPr>
          <p:nvPr/>
        </p:nvSpPr>
        <p:spPr>
          <a:xfrm>
            <a:off x="1020340" y="3847980"/>
            <a:ext cx="5212080"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Object files contain </a:t>
            </a:r>
            <a:r>
              <a:rPr lang="en-US" sz="2400" b="1" dirty="0">
                <a:solidFill>
                  <a:schemeClr val="accent4">
                    <a:lumMod val="60000"/>
                    <a:lumOff val="40000"/>
                  </a:schemeClr>
                </a:solidFill>
              </a:rPr>
              <a:t>machine code </a:t>
            </a:r>
            <a:r>
              <a:rPr lang="en-US" sz="2400" dirty="0">
                <a:solidFill>
                  <a:srgbClr val="FFFFFF"/>
                </a:solidFill>
              </a:rPr>
              <a:t>that our computer will understand.</a:t>
            </a:r>
          </a:p>
        </p:txBody>
      </p:sp>
      <p:sp>
        <p:nvSpPr>
          <p:cNvPr id="19" name="TextBox 18">
            <a:extLst>
              <a:ext uri="{FF2B5EF4-FFF2-40B4-BE49-F238E27FC236}">
                <a16:creationId xmlns:a16="http://schemas.microsoft.com/office/drawing/2014/main" id="{50D41AC1-3708-41D5-A36B-C66FFDA99CC9}"/>
              </a:ext>
            </a:extLst>
          </p:cNvPr>
          <p:cNvSpPr txBox="1">
            <a:spLocks/>
          </p:cNvSpPr>
          <p:nvPr/>
        </p:nvSpPr>
        <p:spPr>
          <a:xfrm>
            <a:off x="1020340" y="4971871"/>
            <a:ext cx="5212080" cy="1200329"/>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We write “high level” instructions, and the compiler converts that to machine instructions.</a:t>
            </a:r>
          </a:p>
        </p:txBody>
      </p:sp>
      <p:pic>
        <p:nvPicPr>
          <p:cNvPr id="20" name="Graphic 19">
            <a:extLst>
              <a:ext uri="{FF2B5EF4-FFF2-40B4-BE49-F238E27FC236}">
                <a16:creationId xmlns:a16="http://schemas.microsoft.com/office/drawing/2014/main" id="{FC50DF7A-C2B9-4E98-9D37-2466A4EC7B5B}"/>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11509" y="5405438"/>
            <a:ext cx="333196" cy="333196"/>
          </a:xfrm>
          <a:prstGeom prst="rect">
            <a:avLst/>
          </a:prstGeom>
        </p:spPr>
      </p:pic>
      <p:pic>
        <p:nvPicPr>
          <p:cNvPr id="15" name="Picture 14" descr="Graphic depiction of .cpp and .obj files. Please contact instructor for more information on this image.&#10;">
            <a:extLst>
              <a:ext uri="{FF2B5EF4-FFF2-40B4-BE49-F238E27FC236}">
                <a16:creationId xmlns:a16="http://schemas.microsoft.com/office/drawing/2014/main" id="{3820461F-04FC-4BB7-A546-B88879E84124}"/>
              </a:ext>
              <a:ext uri="{C183D7F6-B498-43B3-948B-1728B52AA6E4}">
                <adec:decorative xmlns:adec="http://schemas.microsoft.com/office/drawing/2017/decorative" val="0"/>
              </a:ext>
            </a:extLst>
          </p:cNvPr>
          <p:cNvPicPr>
            <a:picLocks noChangeAspect="1"/>
          </p:cNvPicPr>
          <p:nvPr/>
        </p:nvPicPr>
        <p:blipFill>
          <a:blip r:embed="rId6"/>
          <a:stretch>
            <a:fillRect/>
          </a:stretch>
        </p:blipFill>
        <p:spPr>
          <a:xfrm>
            <a:off x="6486525" y="2584598"/>
            <a:ext cx="5095875" cy="2552700"/>
          </a:xfrm>
          <a:prstGeom prst="rect">
            <a:avLst/>
          </a:prstGeom>
        </p:spPr>
      </p:pic>
      <p:sp>
        <p:nvSpPr>
          <p:cNvPr id="14" name="Rectangle 13">
            <a:extLst>
              <a:ext uri="{FF2B5EF4-FFF2-40B4-BE49-F238E27FC236}">
                <a16:creationId xmlns:a16="http://schemas.microsoft.com/office/drawing/2014/main" id="{3D853E3C-44C3-4F07-BB25-428406CED81C}"/>
              </a:ext>
            </a:extLst>
          </p:cNvPr>
          <p:cNvSpPr>
            <a:spLocks/>
          </p:cNvSpPr>
          <p:nvPr/>
        </p:nvSpPr>
        <p:spPr>
          <a:xfrm>
            <a:off x="6486525" y="1973835"/>
            <a:ext cx="5095875" cy="640080"/>
          </a:xfrm>
          <a:prstGeom prst="rect">
            <a:avLst/>
          </a:prstGeom>
          <a:solidFill>
            <a:schemeClr val="accent3"/>
          </a:solidFill>
          <a:ln w="38100">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rgbClr val="FFFFFF"/>
                </a:solidFill>
                <a:effectLst/>
                <a:uLnTx/>
                <a:uFillTx/>
                <a:latin typeface="Arial" panose="020B0604020202020204"/>
                <a:ea typeface="+mn-ea"/>
                <a:cs typeface="+mn-cs"/>
              </a:rPr>
              <a:t>Object files created from a compiler</a:t>
            </a:r>
          </a:p>
        </p:txBody>
      </p:sp>
      <p:sp>
        <p:nvSpPr>
          <p:cNvPr id="17" name="Rectangle 16">
            <a:extLst>
              <a:ext uri="{FF2B5EF4-FFF2-40B4-BE49-F238E27FC236}">
                <a16:creationId xmlns:a16="http://schemas.microsoft.com/office/drawing/2014/main" id="{DF28556D-7C21-41BD-B06F-DF7D51817BE9}"/>
              </a:ext>
              <a:ext uri="{C183D7F6-B498-43B3-948B-1728B52AA6E4}">
                <adec:decorative xmlns:adec="http://schemas.microsoft.com/office/drawing/2017/decorative" val="1"/>
              </a:ext>
            </a:extLst>
          </p:cNvPr>
          <p:cNvSpPr/>
          <p:nvPr/>
        </p:nvSpPr>
        <p:spPr>
          <a:xfrm>
            <a:off x="6598179" y="3823611"/>
            <a:ext cx="4898495" cy="1190897"/>
          </a:xfrm>
          <a:prstGeom prst="rect">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E4E4C43-90EC-4181-97E6-2B6531B64C48}"/>
              </a:ext>
            </a:extLst>
          </p:cNvPr>
          <p:cNvSpPr/>
          <p:nvPr/>
        </p:nvSpPr>
        <p:spPr>
          <a:xfrm>
            <a:off x="7492946" y="5238235"/>
            <a:ext cx="3108960" cy="457200"/>
          </a:xfrm>
          <a:prstGeom prst="rect">
            <a:avLst/>
          </a:pr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182880" rIns="182880" bIns="182880" rtlCol="0" anchor="ctr" anchorCtr="0">
            <a:noAutofit/>
          </a:bodyPr>
          <a:lstStyle/>
          <a:p>
            <a:pPr algn="ctr"/>
            <a:r>
              <a:rPr lang="en-US" dirty="0">
                <a:solidFill>
                  <a:schemeClr val="tx1"/>
                </a:solidFill>
                <a:cs typeface="Calibri" panose="020F0502020204030204" pitchFamily="34" charset="0"/>
              </a:rPr>
              <a:t>You don’t use these .obj</a:t>
            </a:r>
          </a:p>
        </p:txBody>
      </p:sp>
      <p:cxnSp>
        <p:nvCxnSpPr>
          <p:cNvPr id="4" name="Straight Connector 3">
            <a:extLst>
              <a:ext uri="{FF2B5EF4-FFF2-40B4-BE49-F238E27FC236}">
                <a16:creationId xmlns:a16="http://schemas.microsoft.com/office/drawing/2014/main" id="{083E040E-4487-4D16-B0BB-BC5374DC9FDC}"/>
              </a:ext>
              <a:ext uri="{C183D7F6-B498-43B3-948B-1728B52AA6E4}">
                <adec:decorative xmlns:adec="http://schemas.microsoft.com/office/drawing/2017/decorative" val="1"/>
              </a:ext>
            </a:extLst>
          </p:cNvPr>
          <p:cNvCxnSpPr>
            <a:cxnSpLocks/>
            <a:stCxn id="17" idx="2"/>
            <a:endCxn id="23" idx="0"/>
          </p:cNvCxnSpPr>
          <p:nvPr/>
        </p:nvCxnSpPr>
        <p:spPr>
          <a:xfrm flipH="1">
            <a:off x="9047426" y="5014508"/>
            <a:ext cx="1" cy="223727"/>
          </a:xfrm>
          <a:prstGeom prst="line">
            <a:avLst/>
          </a:prstGeom>
          <a:noFill/>
          <a:ln w="38100">
            <a:solidFill>
              <a:schemeClr val="accent3"/>
            </a:solidFill>
          </a:ln>
        </p:spPr>
        <p:style>
          <a:lnRef idx="2">
            <a:schemeClr val="accent1">
              <a:shade val="50000"/>
            </a:schemeClr>
          </a:lnRef>
          <a:fillRef idx="1">
            <a:schemeClr val="accent1"/>
          </a:fillRef>
          <a:effectRef idx="0">
            <a:schemeClr val="accent1"/>
          </a:effectRef>
          <a:fontRef idx="minor">
            <a:schemeClr val="lt1"/>
          </a:fontRef>
        </p:style>
      </p:cxnSp>
    </p:spTree>
    <p:custDataLst>
      <p:tags r:id="rId1"/>
    </p:custDataLst>
    <p:extLst>
      <p:ext uri="{BB962C8B-B14F-4D97-AF65-F5344CB8AC3E}">
        <p14:creationId xmlns:p14="http://schemas.microsoft.com/office/powerpoint/2010/main" val="2636786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fade">
                                      <p:cBhvr>
                                        <p:cTn id="10" dur="500"/>
                                        <p:tgtEl>
                                          <p:spTgt spid="11"/>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8"/>
                                        </p:tgtEl>
                                        <p:attrNameLst>
                                          <p:attrName>style.visibility</p:attrName>
                                        </p:attrNameLst>
                                      </p:cBhvr>
                                      <p:to>
                                        <p:strVal val="visible"/>
                                      </p:to>
                                    </p:set>
                                    <p:animEffect transition="in" filter="fade">
                                      <p:cBhvr>
                                        <p:cTn id="15" dur="500"/>
                                        <p:tgtEl>
                                          <p:spTgt spid="18"/>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6"/>
                                        </p:tgtEl>
                                        <p:attrNameLst>
                                          <p:attrName>style.visibility</p:attrName>
                                        </p:attrNameLst>
                                      </p:cBhvr>
                                      <p:to>
                                        <p:strVal val="visible"/>
                                      </p:to>
                                    </p:set>
                                    <p:animEffect transition="in" filter="fade">
                                      <p:cBhvr>
                                        <p:cTn id="18" dur="500"/>
                                        <p:tgtEl>
                                          <p:spTgt spid="1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nodeType="clickEffect">
                                  <p:stCondLst>
                                    <p:cond delay="0"/>
                                  </p:stCondLst>
                                  <p:childTnLst>
                                    <p:set>
                                      <p:cBhvr>
                                        <p:cTn id="22" dur="1" fill="hold">
                                          <p:stCondLst>
                                            <p:cond delay="0"/>
                                          </p:stCondLst>
                                        </p:cTn>
                                        <p:tgtEl>
                                          <p:spTgt spid="20"/>
                                        </p:tgtEl>
                                        <p:attrNameLst>
                                          <p:attrName>style.visibility</p:attrName>
                                        </p:attrNameLst>
                                      </p:cBhvr>
                                      <p:to>
                                        <p:strVal val="visible"/>
                                      </p:to>
                                    </p:set>
                                    <p:animEffect transition="in" filter="fade">
                                      <p:cBhvr>
                                        <p:cTn id="23" dur="500"/>
                                        <p:tgtEl>
                                          <p:spTgt spid="20"/>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9"/>
                                        </p:tgtEl>
                                        <p:attrNameLst>
                                          <p:attrName>style.visibility</p:attrName>
                                        </p:attrNameLst>
                                      </p:cBhvr>
                                      <p:to>
                                        <p:strVal val="visible"/>
                                      </p:to>
                                    </p:set>
                                    <p:animEffect transition="in" filter="fade">
                                      <p:cBhvr>
                                        <p:cTn id="26" dur="500"/>
                                        <p:tgtEl>
                                          <p:spTgt spid="19"/>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fade">
                                      <p:cBhvr>
                                        <p:cTn id="31" dur="500"/>
                                        <p:tgtEl>
                                          <p:spTgt spid="17"/>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500"/>
                                        <p:tgtEl>
                                          <p:spTgt spid="23"/>
                                        </p:tgtEl>
                                      </p:cBhvr>
                                    </p:animEffect>
                                  </p:childTnLst>
                                </p:cTn>
                              </p:par>
                              <p:par>
                                <p:cTn id="35" presetID="10" presetClass="entr" presetSubtype="0" fill="hold" nodeType="withEffect">
                                  <p:stCondLst>
                                    <p:cond delay="0"/>
                                  </p:stCondLst>
                                  <p:childTnLst>
                                    <p:set>
                                      <p:cBhvr>
                                        <p:cTn id="36" dur="1" fill="hold">
                                          <p:stCondLst>
                                            <p:cond delay="0"/>
                                          </p:stCondLst>
                                        </p:cTn>
                                        <p:tgtEl>
                                          <p:spTgt spid="4"/>
                                        </p:tgtEl>
                                        <p:attrNameLst>
                                          <p:attrName>style.visibility</p:attrName>
                                        </p:attrNameLst>
                                      </p:cBhvr>
                                      <p:to>
                                        <p:strVal val="visible"/>
                                      </p:to>
                                    </p:set>
                                    <p:animEffect transition="in" filter="fade">
                                      <p:cBhvr>
                                        <p:cTn id="3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6" grpId="0"/>
      <p:bldP spid="19" grpId="0"/>
      <p:bldP spid="17" grpId="0" animBg="1"/>
      <p:bldP spid="23"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Compiler Errors</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345041"/>
            <a:ext cx="10440697"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compiler says “Hey, this is not correct, syntactically. I don’t understand what you want.”</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347285"/>
            <a:ext cx="10440697" cy="461665"/>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If there are any compiler errors in a translation unit, no object file is created.</a:t>
            </a:r>
          </a:p>
        </p:txBody>
      </p:sp>
      <p:sp>
        <p:nvSpPr>
          <p:cNvPr id="40" name="Rectangle 39">
            <a:extLst>
              <a:ext uri="{FF2B5EF4-FFF2-40B4-BE49-F238E27FC236}">
                <a16:creationId xmlns:a16="http://schemas.microsoft.com/office/drawing/2014/main" id="{CD137E5E-C390-4A04-B7D5-31EEC2974B91}"/>
              </a:ext>
            </a:extLst>
          </p:cNvPr>
          <p:cNvSpPr/>
          <p:nvPr/>
        </p:nvSpPr>
        <p:spPr>
          <a:xfrm>
            <a:off x="709781" y="4771077"/>
            <a:ext cx="10786574" cy="7315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x = 5;</a:t>
            </a:r>
            <a:br>
              <a:rPr lang="en-US" dirty="0">
                <a:solidFill>
                  <a:srgbClr val="000000"/>
                </a:solidFill>
                <a:latin typeface="Consolas" panose="020B0609020204030204" pitchFamily="49" charset="0"/>
              </a:rPr>
            </a:br>
            <a:r>
              <a:rPr lang="en-US" dirty="0">
                <a:solidFill>
                  <a:srgbClr val="000000"/>
                </a:solidFill>
                <a:latin typeface="Consolas" panose="020B0609020204030204" pitchFamily="49" charset="0"/>
              </a:rPr>
              <a:t>x = x + </a:t>
            </a:r>
            <a:r>
              <a:rPr lang="en-US" dirty="0">
                <a:solidFill>
                  <a:srgbClr val="A31515"/>
                </a:solidFill>
                <a:latin typeface="Consolas" panose="020B0609020204030204" pitchFamily="49" charset="0"/>
              </a:rPr>
              <a:t>"dinosaur"</a:t>
            </a:r>
            <a:r>
              <a:rPr lang="en-US" dirty="0">
                <a:solidFill>
                  <a:srgbClr val="000000"/>
                </a:solidFill>
                <a:latin typeface="Consolas" panose="020B0609020204030204" pitchFamily="49" charset="0"/>
              </a:rPr>
              <a:t>; </a:t>
            </a:r>
            <a:r>
              <a:rPr lang="en-US" dirty="0">
                <a:solidFill>
                  <a:srgbClr val="008000"/>
                </a:solidFill>
                <a:latin typeface="Consolas" panose="020B0609020204030204" pitchFamily="49" charset="0"/>
              </a:rPr>
              <a:t>// Error: Cannot convert from ‘const char *’ to ‘int’</a:t>
            </a:r>
            <a:endParaRPr lang="en-US" dirty="0"/>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4771077"/>
            <a:ext cx="100182" cy="7315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593941"/>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411519"/>
            <a:ext cx="333196" cy="333196"/>
          </a:xfrm>
          <a:prstGeom prst="rect">
            <a:avLst/>
          </a:prstGeom>
        </p:spPr>
      </p:pic>
      <p:sp>
        <p:nvSpPr>
          <p:cNvPr id="10" name="Rectangle 9">
            <a:extLst>
              <a:ext uri="{FF2B5EF4-FFF2-40B4-BE49-F238E27FC236}">
                <a16:creationId xmlns:a16="http://schemas.microsoft.com/office/drawing/2014/main" id="{D3723EE3-81CA-4E51-9F4F-35FBF36ABEB0}"/>
              </a:ext>
            </a:extLst>
          </p:cNvPr>
          <p:cNvSpPr>
            <a:spLocks/>
          </p:cNvSpPr>
          <p:nvPr/>
        </p:nvSpPr>
        <p:spPr>
          <a:xfrm>
            <a:off x="709782" y="3982442"/>
            <a:ext cx="10786574" cy="6400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chemeClr val="tx1"/>
                </a:solidFill>
                <a:latin typeface="+mj-lt"/>
              </a:rPr>
              <a:t>Compiler error examples:</a:t>
            </a:r>
            <a:endParaRPr lang="en-US" sz="1800" dirty="0">
              <a:solidFill>
                <a:schemeClr val="tx1"/>
              </a:solidFill>
              <a:latin typeface="+mj-lt"/>
            </a:endParaRPr>
          </a:p>
        </p:txBody>
      </p:sp>
      <p:sp>
        <p:nvSpPr>
          <p:cNvPr id="11" name="Rectangle 10">
            <a:extLst>
              <a:ext uri="{FF2B5EF4-FFF2-40B4-BE49-F238E27FC236}">
                <a16:creationId xmlns:a16="http://schemas.microsoft.com/office/drawing/2014/main" id="{818B9A54-B16E-4E69-AD11-433B0EBF5B6B}"/>
              </a:ext>
              <a:ext uri="{C183D7F6-B498-43B3-948B-1728B52AA6E4}">
                <adec:decorative xmlns:adec="http://schemas.microsoft.com/office/drawing/2017/decorative" val="1"/>
              </a:ext>
            </a:extLst>
          </p:cNvPr>
          <p:cNvSpPr/>
          <p:nvPr/>
        </p:nvSpPr>
        <p:spPr>
          <a:xfrm>
            <a:off x="609600" y="3982442"/>
            <a:ext cx="93635" cy="6400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8F3853-B568-47BC-A67D-4202ADA38F32}"/>
              </a:ext>
            </a:extLst>
          </p:cNvPr>
          <p:cNvSpPr/>
          <p:nvPr/>
        </p:nvSpPr>
        <p:spPr>
          <a:xfrm>
            <a:off x="709781" y="5651152"/>
            <a:ext cx="10786574" cy="731520"/>
          </a:xfrm>
          <a:prstGeom prst="rect">
            <a:avLst/>
          </a:prstGeom>
          <a:solidFill>
            <a:schemeClr val="bg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dirty="0">
                <a:solidFill>
                  <a:srgbClr val="0000FF"/>
                </a:solidFill>
                <a:latin typeface="Consolas" panose="020B0609020204030204" pitchFamily="49" charset="0"/>
              </a:rPr>
              <a:t>void</a:t>
            </a:r>
            <a:r>
              <a:rPr lang="en-US" dirty="0">
                <a:solidFill>
                  <a:srgbClr val="000000"/>
                </a:solidFill>
                <a:latin typeface="Consolas" panose="020B0609020204030204" pitchFamily="49" charset="0"/>
              </a:rPr>
              <a:t> </a:t>
            </a:r>
            <a:r>
              <a:rPr lang="en-US" dirty="0" err="1">
                <a:solidFill>
                  <a:srgbClr val="000000"/>
                </a:solidFill>
                <a:latin typeface="Consolas" panose="020B0609020204030204" pitchFamily="49" charset="0"/>
              </a:rPr>
              <a:t>SomeFunction</a:t>
            </a:r>
            <a:r>
              <a:rPr lang="en-US" dirty="0">
                <a:solidFill>
                  <a:srgbClr val="000000"/>
                </a:solidFill>
                <a:latin typeface="Consolas" panose="020B0609020204030204" pitchFamily="49" charset="0"/>
              </a:rPr>
              <a:t>(</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x</a:t>
            </a:r>
            <a:r>
              <a:rPr lang="en-US" dirty="0">
                <a:solidFill>
                  <a:srgbClr val="000000"/>
                </a:solidFill>
                <a:latin typeface="Consolas" panose="020B0609020204030204" pitchFamily="49" charset="0"/>
              </a:rPr>
              <a:t>, </a:t>
            </a:r>
            <a:r>
              <a:rPr lang="en-US" dirty="0">
                <a:solidFill>
                  <a:srgbClr val="0000FF"/>
                </a:solidFill>
                <a:latin typeface="Consolas" panose="020B0609020204030204" pitchFamily="49" charset="0"/>
              </a:rPr>
              <a:t>int</a:t>
            </a:r>
            <a:r>
              <a:rPr lang="en-US" dirty="0">
                <a:solidFill>
                  <a:srgbClr val="000000"/>
                </a:solidFill>
                <a:latin typeface="Consolas" panose="020B0609020204030204" pitchFamily="49" charset="0"/>
              </a:rPr>
              <a:t> </a:t>
            </a:r>
            <a:r>
              <a:rPr lang="en-US" dirty="0">
                <a:solidFill>
                  <a:srgbClr val="808080"/>
                </a:solidFill>
                <a:latin typeface="Consolas" panose="020B0609020204030204" pitchFamily="49" charset="0"/>
              </a:rPr>
              <a:t>y</a:t>
            </a:r>
            <a:r>
              <a:rPr lang="en-US" dirty="0">
                <a:solidFill>
                  <a:srgbClr val="000000"/>
                </a:solidFill>
                <a:latin typeface="Consolas" panose="020B0609020204030204" pitchFamily="49" charset="0"/>
              </a:rPr>
              <a:t>) { }</a:t>
            </a:r>
          </a:p>
          <a:p>
            <a:r>
              <a:rPr lang="en-US" dirty="0" err="1">
                <a:solidFill>
                  <a:srgbClr val="000000"/>
                </a:solidFill>
                <a:latin typeface="Consolas" panose="020B0609020204030204" pitchFamily="49" charset="0"/>
              </a:rPr>
              <a:t>SomeFunction</a:t>
            </a:r>
            <a:r>
              <a:rPr lang="en-US" dirty="0">
                <a:solidFill>
                  <a:srgbClr val="000000"/>
                </a:solidFill>
                <a:latin typeface="Consolas" panose="020B0609020204030204" pitchFamily="49" charset="0"/>
              </a:rPr>
              <a:t>(10); </a:t>
            </a:r>
            <a:r>
              <a:rPr lang="en-US" dirty="0">
                <a:solidFill>
                  <a:srgbClr val="008000"/>
                </a:solidFill>
                <a:latin typeface="Consolas" panose="020B0609020204030204" pitchFamily="49" charset="0"/>
              </a:rPr>
              <a:t>// Error: function does not take 1 argument</a:t>
            </a:r>
          </a:p>
        </p:txBody>
      </p:sp>
      <p:sp>
        <p:nvSpPr>
          <p:cNvPr id="14" name="Rectangle 13">
            <a:extLst>
              <a:ext uri="{FF2B5EF4-FFF2-40B4-BE49-F238E27FC236}">
                <a16:creationId xmlns:a16="http://schemas.microsoft.com/office/drawing/2014/main" id="{BC881BFB-B1EB-4DA5-9AA8-5E5D050F916C}"/>
              </a:ext>
              <a:ext uri="{C183D7F6-B498-43B3-948B-1728B52AA6E4}">
                <adec:decorative xmlns:adec="http://schemas.microsoft.com/office/drawing/2017/decorative" val="1"/>
              </a:ext>
            </a:extLst>
          </p:cNvPr>
          <p:cNvSpPr/>
          <p:nvPr/>
        </p:nvSpPr>
        <p:spPr>
          <a:xfrm>
            <a:off x="609600" y="5651152"/>
            <a:ext cx="100182" cy="7315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15" name="TextBox 14">
            <a:extLst>
              <a:ext uri="{FF2B5EF4-FFF2-40B4-BE49-F238E27FC236}">
                <a16:creationId xmlns:a16="http://schemas.microsoft.com/office/drawing/2014/main" id="{50A55D2B-82AD-4A17-887C-23B6720AB7B8}"/>
              </a:ext>
            </a:extLst>
          </p:cNvPr>
          <p:cNvSpPr txBox="1"/>
          <p:nvPr/>
        </p:nvSpPr>
        <p:spPr>
          <a:xfrm>
            <a:off x="1055657" y="2980197"/>
            <a:ext cx="10440697"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If there are any errors in this stage, the linking stage won’t start, and the build process ends.</a:t>
            </a:r>
          </a:p>
        </p:txBody>
      </p:sp>
      <p:pic>
        <p:nvPicPr>
          <p:cNvPr id="16" name="Graphic 15">
            <a:extLst>
              <a:ext uri="{FF2B5EF4-FFF2-40B4-BE49-F238E27FC236}">
                <a16:creationId xmlns:a16="http://schemas.microsoft.com/office/drawing/2014/main" id="{A1A70386-D3A1-47A1-BD5E-523298AB7E9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3229097"/>
            <a:ext cx="333196" cy="333196"/>
          </a:xfrm>
          <a:prstGeom prst="rect">
            <a:avLst/>
          </a:prstGeom>
        </p:spPr>
      </p:pic>
    </p:spTree>
    <p:custDataLst>
      <p:tags r:id="rId1"/>
    </p:custDataLst>
    <p:extLst>
      <p:ext uri="{BB962C8B-B14F-4D97-AF65-F5344CB8AC3E}">
        <p14:creationId xmlns:p14="http://schemas.microsoft.com/office/powerpoint/2010/main" val="14900066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16"/>
                                        </p:tgtEl>
                                        <p:attrNameLst>
                                          <p:attrName>style.visibility</p:attrName>
                                        </p:attrNameLst>
                                      </p:cBhvr>
                                      <p:to>
                                        <p:strVal val="visible"/>
                                      </p:to>
                                    </p:set>
                                    <p:animEffect transition="in" filter="fade">
                                      <p:cBhvr>
                                        <p:cTn id="15" dur="500"/>
                                        <p:tgtEl>
                                          <p:spTgt spid="16"/>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5"/>
                                        </p:tgtEl>
                                        <p:attrNameLst>
                                          <p:attrName>style.visibility</p:attrName>
                                        </p:attrNameLst>
                                      </p:cBhvr>
                                      <p:to>
                                        <p:strVal val="visible"/>
                                      </p:to>
                                    </p:set>
                                    <p:animEffect transition="in" filter="fade">
                                      <p:cBhvr>
                                        <p:cTn id="18" dur="500"/>
                                        <p:tgtEl>
                                          <p:spTgt spid="15"/>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11"/>
                                        </p:tgtEl>
                                        <p:attrNameLst>
                                          <p:attrName>style.visibility</p:attrName>
                                        </p:attrNameLst>
                                      </p:cBhvr>
                                      <p:to>
                                        <p:strVal val="visible"/>
                                      </p:to>
                                    </p:set>
                                    <p:animEffect transition="in" filter="fade">
                                      <p:cBhvr>
                                        <p:cTn id="23" dur="500"/>
                                        <p:tgtEl>
                                          <p:spTgt spid="11"/>
                                        </p:tgtEl>
                                      </p:cBhvr>
                                    </p:animEffect>
                                  </p:childTnLst>
                                </p:cTn>
                              </p:par>
                              <p:par>
                                <p:cTn id="24" presetID="10" presetClass="entr" presetSubtype="0" fill="hold" grpId="0" nodeType="withEffect">
                                  <p:stCondLst>
                                    <p:cond delay="0"/>
                                  </p:stCondLst>
                                  <p:childTnLst>
                                    <p:set>
                                      <p:cBhvr>
                                        <p:cTn id="25" dur="1" fill="hold">
                                          <p:stCondLst>
                                            <p:cond delay="0"/>
                                          </p:stCondLst>
                                        </p:cTn>
                                        <p:tgtEl>
                                          <p:spTgt spid="10"/>
                                        </p:tgtEl>
                                        <p:attrNameLst>
                                          <p:attrName>style.visibility</p:attrName>
                                        </p:attrNameLst>
                                      </p:cBhvr>
                                      <p:to>
                                        <p:strVal val="visible"/>
                                      </p:to>
                                    </p:set>
                                    <p:animEffect transition="in" filter="fade">
                                      <p:cBhvr>
                                        <p:cTn id="26" dur="500"/>
                                        <p:tgtEl>
                                          <p:spTgt spid="10"/>
                                        </p:tgtEl>
                                      </p:cBhvr>
                                    </p:animEffect>
                                  </p:childTnLst>
                                </p:cTn>
                              </p:par>
                              <p:par>
                                <p:cTn id="27" presetID="10" presetClass="entr" presetSubtype="0" fill="hold" grpId="0" nodeType="withEffect">
                                  <p:stCondLst>
                                    <p:cond delay="0"/>
                                  </p:stCondLst>
                                  <p:childTnLst>
                                    <p:set>
                                      <p:cBhvr>
                                        <p:cTn id="28" dur="1" fill="hold">
                                          <p:stCondLst>
                                            <p:cond delay="0"/>
                                          </p:stCondLst>
                                        </p:cTn>
                                        <p:tgtEl>
                                          <p:spTgt spid="39"/>
                                        </p:tgtEl>
                                        <p:attrNameLst>
                                          <p:attrName>style.visibility</p:attrName>
                                        </p:attrNameLst>
                                      </p:cBhvr>
                                      <p:to>
                                        <p:strVal val="visible"/>
                                      </p:to>
                                    </p:set>
                                    <p:animEffect transition="in" filter="fade">
                                      <p:cBhvr>
                                        <p:cTn id="29" dur="500"/>
                                        <p:tgtEl>
                                          <p:spTgt spid="39"/>
                                        </p:tgtEl>
                                      </p:cBhvr>
                                    </p:animEffect>
                                  </p:childTnLst>
                                </p:cTn>
                              </p:par>
                              <p:par>
                                <p:cTn id="30" presetID="10" presetClass="entr" presetSubtype="0" fill="hold" grpId="0" nodeType="with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fade">
                                      <p:cBhvr>
                                        <p:cTn id="32" dur="500"/>
                                        <p:tgtEl>
                                          <p:spTgt spid="40"/>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grpId="0" nodeType="clickEffect">
                                  <p:stCondLst>
                                    <p:cond delay="0"/>
                                  </p:stCondLst>
                                  <p:childTnLst>
                                    <p:set>
                                      <p:cBhvr>
                                        <p:cTn id="36" dur="1" fill="hold">
                                          <p:stCondLst>
                                            <p:cond delay="0"/>
                                          </p:stCondLst>
                                        </p:cTn>
                                        <p:tgtEl>
                                          <p:spTgt spid="14"/>
                                        </p:tgtEl>
                                        <p:attrNameLst>
                                          <p:attrName>style.visibility</p:attrName>
                                        </p:attrNameLst>
                                      </p:cBhvr>
                                      <p:to>
                                        <p:strVal val="visible"/>
                                      </p:to>
                                    </p:set>
                                    <p:animEffect transition="in" filter="fade">
                                      <p:cBhvr>
                                        <p:cTn id="37" dur="500"/>
                                        <p:tgtEl>
                                          <p:spTgt spid="14"/>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2"/>
                                        </p:tgtEl>
                                        <p:attrNameLst>
                                          <p:attrName>style.visibility</p:attrName>
                                        </p:attrNameLst>
                                      </p:cBhvr>
                                      <p:to>
                                        <p:strVal val="visible"/>
                                      </p:to>
                                    </p:set>
                                    <p:animEffect transition="in" filter="fade">
                                      <p:cBhvr>
                                        <p:cTn id="40"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40" grpId="0" animBg="1"/>
      <p:bldP spid="39" grpId="0" animBg="1"/>
      <p:bldP spid="10" grpId="0" animBg="1"/>
      <p:bldP spid="11" grpId="0" animBg="1"/>
      <p:bldP spid="12" grpId="0" animBg="1"/>
      <p:bldP spid="14" grpId="0" animBg="1"/>
      <p:bldP spid="15"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Linking</a:t>
            </a:r>
          </a:p>
        </p:txBody>
      </p:sp>
      <p:sp>
        <p:nvSpPr>
          <p:cNvPr id="17" name="TextBox 16">
            <a:extLst>
              <a:ext uri="{FF2B5EF4-FFF2-40B4-BE49-F238E27FC236}">
                <a16:creationId xmlns:a16="http://schemas.microsoft.com/office/drawing/2014/main" id="{9CF1984E-E337-480A-B52C-AC1CAD728635}"/>
              </a:ext>
            </a:extLst>
          </p:cNvPr>
          <p:cNvSpPr txBox="1"/>
          <p:nvPr/>
        </p:nvSpPr>
        <p:spPr>
          <a:xfrm>
            <a:off x="1055657" y="1600200"/>
            <a:ext cx="10440697"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The final stage, combines </a:t>
            </a:r>
            <a:r>
              <a:rPr lang="en-US" sz="2400" b="1" dirty="0">
                <a:solidFill>
                  <a:schemeClr val="accent4">
                    <a:lumMod val="60000"/>
                    <a:lumOff val="40000"/>
                  </a:schemeClr>
                </a:solidFill>
              </a:rPr>
              <a:t>object files</a:t>
            </a:r>
            <a:r>
              <a:rPr lang="en-US" sz="2400" b="1" dirty="0">
                <a:solidFill>
                  <a:schemeClr val="accent4"/>
                </a:solidFill>
              </a:rPr>
              <a:t> </a:t>
            </a:r>
            <a:r>
              <a:rPr lang="en-US" sz="2400" dirty="0">
                <a:solidFill>
                  <a:srgbClr val="FFFFFF"/>
                </a:solidFill>
              </a:rPr>
              <a:t>into an </a:t>
            </a:r>
            <a:r>
              <a:rPr lang="en-US" sz="2400" b="1" dirty="0">
                <a:solidFill>
                  <a:schemeClr val="accent4">
                    <a:lumMod val="60000"/>
                    <a:lumOff val="40000"/>
                  </a:schemeClr>
                </a:solidFill>
              </a:rPr>
              <a:t>executable</a:t>
            </a:r>
            <a:r>
              <a:rPr lang="en-US" sz="2400" dirty="0">
                <a:solidFill>
                  <a:srgbClr val="FFFFFF"/>
                </a:solidFill>
              </a:rPr>
              <a:t> (or a library, more on that later!)</a:t>
            </a:r>
          </a:p>
        </p:txBody>
      </p:sp>
      <p:sp>
        <p:nvSpPr>
          <p:cNvPr id="19" name="TextBox 18">
            <a:extLst>
              <a:ext uri="{FF2B5EF4-FFF2-40B4-BE49-F238E27FC236}">
                <a16:creationId xmlns:a16="http://schemas.microsoft.com/office/drawing/2014/main" id="{81184373-956E-441D-B9D0-A50872E42ACC}"/>
              </a:ext>
            </a:extLst>
          </p:cNvPr>
          <p:cNvSpPr txBox="1"/>
          <p:nvPr/>
        </p:nvSpPr>
        <p:spPr>
          <a:xfrm>
            <a:off x="1055657" y="2691678"/>
            <a:ext cx="10440697" cy="830997"/>
          </a:xfrm>
          <a:prstGeom prst="rect">
            <a:avLst/>
          </a:prstGeom>
          <a:noFill/>
        </p:spPr>
        <p:txBody>
          <a:bodyPr wrap="square" rtlCol="0" anchor="ctr">
            <a:spAutoFit/>
          </a:bodyPr>
          <a:lstStyle/>
          <a:p>
            <a:pPr lvl="0">
              <a:buClr>
                <a:srgbClr val="69EEF0"/>
              </a:buClr>
              <a:buSzPct val="150000"/>
              <a:defRPr/>
            </a:pPr>
            <a:r>
              <a:rPr lang="en-US" sz="2400" dirty="0">
                <a:solidFill>
                  <a:srgbClr val="FFFFFF"/>
                </a:solidFill>
              </a:rPr>
              <a:t>Errors at this stage are not always easy to interpret (especially for new programmers)</a:t>
            </a:r>
          </a:p>
        </p:txBody>
      </p:sp>
      <p:sp>
        <p:nvSpPr>
          <p:cNvPr id="10" name="Rectangle 9">
            <a:extLst>
              <a:ext uri="{FF2B5EF4-FFF2-40B4-BE49-F238E27FC236}">
                <a16:creationId xmlns:a16="http://schemas.microsoft.com/office/drawing/2014/main" id="{D3723EE3-81CA-4E51-9F4F-35FBF36ABEB0}"/>
              </a:ext>
            </a:extLst>
          </p:cNvPr>
          <p:cNvSpPr>
            <a:spLocks/>
          </p:cNvSpPr>
          <p:nvPr/>
        </p:nvSpPr>
        <p:spPr>
          <a:xfrm>
            <a:off x="709782" y="3783156"/>
            <a:ext cx="10786574" cy="640080"/>
          </a:xfrm>
          <a:prstGeom prst="rect">
            <a:avLst/>
          </a:prstGeom>
          <a:solidFill>
            <a:schemeClr val="accent4">
              <a:lumMod val="20000"/>
              <a:lumOff val="80000"/>
            </a:schemeClr>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a:solidFill>
                  <a:schemeClr val="tx1"/>
                </a:solidFill>
                <a:latin typeface="+mj-lt"/>
              </a:rPr>
              <a:t>The same error, reported in two different ways…</a:t>
            </a:r>
            <a:endParaRPr lang="en-US" dirty="0">
              <a:solidFill>
                <a:schemeClr val="tx1"/>
              </a:solidFill>
              <a:latin typeface="+mj-lt"/>
            </a:endParaRPr>
          </a:p>
        </p:txBody>
      </p:sp>
      <p:sp>
        <p:nvSpPr>
          <p:cNvPr id="40" name="Rectangle 39">
            <a:extLst>
              <a:ext uri="{FF2B5EF4-FFF2-40B4-BE49-F238E27FC236}">
                <a16:creationId xmlns:a16="http://schemas.microsoft.com/office/drawing/2014/main" id="{CD137E5E-C390-4A04-B7D5-31EEC2974B91}"/>
              </a:ext>
            </a:extLst>
          </p:cNvPr>
          <p:cNvSpPr/>
          <p:nvPr/>
        </p:nvSpPr>
        <p:spPr>
          <a:xfrm>
            <a:off x="709781" y="4571791"/>
            <a:ext cx="10786574" cy="731520"/>
          </a:xfrm>
          <a:prstGeom prst="rect">
            <a:avLst/>
          </a:prstGeom>
          <a:solidFill>
            <a:schemeClr val="tx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a:solidFill>
                  <a:schemeClr val="bg2"/>
                </a:solidFill>
                <a:latin typeface="Consolas" panose="020B0609020204030204" pitchFamily="49" charset="0"/>
              </a:rPr>
              <a:t>unresolved external symbol "public: __cdecl Foo::~Foo(void)" (??1Foo@@QEAA@XZ) referenced in function main</a:t>
            </a:r>
            <a:endParaRPr lang="en-US" dirty="0">
              <a:solidFill>
                <a:schemeClr val="bg2"/>
              </a:solidFill>
              <a:latin typeface="Consolas" panose="020B0609020204030204" pitchFamily="49" charset="0"/>
            </a:endParaRPr>
          </a:p>
        </p:txBody>
      </p:sp>
      <p:sp>
        <p:nvSpPr>
          <p:cNvPr id="39" name="Rectangle 38">
            <a:extLst>
              <a:ext uri="{FF2B5EF4-FFF2-40B4-BE49-F238E27FC236}">
                <a16:creationId xmlns:a16="http://schemas.microsoft.com/office/drawing/2014/main" id="{00A2665A-0905-4E93-9A16-3E6AD2334D85}"/>
              </a:ext>
              <a:ext uri="{C183D7F6-B498-43B3-948B-1728B52AA6E4}">
                <adec:decorative xmlns:adec="http://schemas.microsoft.com/office/drawing/2017/decorative" val="1"/>
              </a:ext>
            </a:extLst>
          </p:cNvPr>
          <p:cNvSpPr/>
          <p:nvPr/>
        </p:nvSpPr>
        <p:spPr>
          <a:xfrm>
            <a:off x="609600" y="4571791"/>
            <a:ext cx="100182" cy="7315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pic>
        <p:nvPicPr>
          <p:cNvPr id="18" name="Graphic 17">
            <a:extLst>
              <a:ext uri="{FF2B5EF4-FFF2-40B4-BE49-F238E27FC236}">
                <a16:creationId xmlns:a16="http://schemas.microsoft.com/office/drawing/2014/main" id="{E4479655-0C1D-4E4A-914D-3A1CDFD1D68E}"/>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1849101"/>
            <a:ext cx="333196" cy="333196"/>
          </a:xfrm>
          <a:prstGeom prst="rect">
            <a:avLst/>
          </a:prstGeom>
        </p:spPr>
      </p:pic>
      <p:pic>
        <p:nvPicPr>
          <p:cNvPr id="20" name="Graphic 19">
            <a:extLst>
              <a:ext uri="{FF2B5EF4-FFF2-40B4-BE49-F238E27FC236}">
                <a16:creationId xmlns:a16="http://schemas.microsoft.com/office/drawing/2014/main" id="{F2BC82E4-8ACF-4106-A0E2-917371785158}"/>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46827" y="2940578"/>
            <a:ext cx="333196" cy="333196"/>
          </a:xfrm>
          <a:prstGeom prst="rect">
            <a:avLst/>
          </a:prstGeom>
        </p:spPr>
      </p:pic>
      <p:sp>
        <p:nvSpPr>
          <p:cNvPr id="11" name="Rectangle 10">
            <a:extLst>
              <a:ext uri="{FF2B5EF4-FFF2-40B4-BE49-F238E27FC236}">
                <a16:creationId xmlns:a16="http://schemas.microsoft.com/office/drawing/2014/main" id="{818B9A54-B16E-4E69-AD11-433B0EBF5B6B}"/>
              </a:ext>
              <a:ext uri="{C183D7F6-B498-43B3-948B-1728B52AA6E4}">
                <adec:decorative xmlns:adec="http://schemas.microsoft.com/office/drawing/2017/decorative" val="1"/>
              </a:ext>
            </a:extLst>
          </p:cNvPr>
          <p:cNvSpPr/>
          <p:nvPr/>
        </p:nvSpPr>
        <p:spPr>
          <a:xfrm>
            <a:off x="609600" y="3783156"/>
            <a:ext cx="93635" cy="64008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498F3853-B568-47BC-A67D-4202ADA38F32}"/>
              </a:ext>
            </a:extLst>
          </p:cNvPr>
          <p:cNvSpPr/>
          <p:nvPr/>
        </p:nvSpPr>
        <p:spPr>
          <a:xfrm>
            <a:off x="709781" y="5451866"/>
            <a:ext cx="10786574" cy="731520"/>
          </a:xfrm>
          <a:prstGeom prst="rect">
            <a:avLst/>
          </a:prstGeom>
          <a:solidFill>
            <a:schemeClr val="tx1"/>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lIns="182880" tIns="182880" rIns="182880" bIns="182880" rtlCol="0" anchor="ctr"/>
          <a:lstStyle/>
          <a:p>
            <a:r>
              <a:rPr lang="en-US">
                <a:solidFill>
                  <a:schemeClr val="bg2"/>
                </a:solidFill>
                <a:latin typeface="Consolas" panose="020B0609020204030204" pitchFamily="49" charset="0"/>
              </a:rPr>
              <a:t>undefined reference to Foo::~Foo()</a:t>
            </a:r>
            <a:endParaRPr lang="en-US" dirty="0" err="1">
              <a:solidFill>
                <a:schemeClr val="bg2"/>
              </a:solidFill>
              <a:latin typeface="Consolas" panose="020B0609020204030204" pitchFamily="49" charset="0"/>
            </a:endParaRPr>
          </a:p>
        </p:txBody>
      </p:sp>
      <p:sp>
        <p:nvSpPr>
          <p:cNvPr id="14" name="Rectangle 13">
            <a:extLst>
              <a:ext uri="{FF2B5EF4-FFF2-40B4-BE49-F238E27FC236}">
                <a16:creationId xmlns:a16="http://schemas.microsoft.com/office/drawing/2014/main" id="{BC881BFB-B1EB-4DA5-9AA8-5E5D050F916C}"/>
              </a:ext>
              <a:ext uri="{C183D7F6-B498-43B3-948B-1728B52AA6E4}">
                <adec:decorative xmlns:adec="http://schemas.microsoft.com/office/drawing/2017/decorative" val="1"/>
              </a:ext>
            </a:extLst>
          </p:cNvPr>
          <p:cNvSpPr/>
          <p:nvPr/>
        </p:nvSpPr>
        <p:spPr>
          <a:xfrm>
            <a:off x="609600" y="5451866"/>
            <a:ext cx="100182" cy="731520"/>
          </a:xfrm>
          <a:prstGeom prst="rect">
            <a:avLst/>
          </a:prstGeom>
          <a:solidFill>
            <a:schemeClr val="accent4"/>
          </a:solidFill>
          <a:ln>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Arial" panose="020B0604020202020204"/>
              <a:ea typeface="+mn-ea"/>
              <a:cs typeface="+mn-cs"/>
            </a:endParaRPr>
          </a:p>
        </p:txBody>
      </p:sp>
      <p:sp>
        <p:nvSpPr>
          <p:cNvPr id="21" name="Freeform: Shape 20">
            <a:extLst>
              <a:ext uri="{FF2B5EF4-FFF2-40B4-BE49-F238E27FC236}">
                <a16:creationId xmlns:a16="http://schemas.microsoft.com/office/drawing/2014/main" id="{BDF0A864-DDE9-49E5-9591-51E365863B9C}"/>
              </a:ext>
            </a:extLst>
          </p:cNvPr>
          <p:cNvSpPr/>
          <p:nvPr/>
        </p:nvSpPr>
        <p:spPr>
          <a:xfrm>
            <a:off x="6054092" y="3429000"/>
            <a:ext cx="292608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dirty="0">
                <a:solidFill>
                  <a:srgbClr val="000000"/>
                </a:solidFill>
                <a:cs typeface="Calibri" panose="020F0502020204030204" pitchFamily="34" charset="0"/>
              </a:rPr>
              <a:t>Programming languages don’t always report errors the same way.</a:t>
            </a:r>
          </a:p>
        </p:txBody>
      </p:sp>
      <p:sp>
        <p:nvSpPr>
          <p:cNvPr id="22" name="Freeform: Shape 21">
            <a:extLst>
              <a:ext uri="{FF2B5EF4-FFF2-40B4-BE49-F238E27FC236}">
                <a16:creationId xmlns:a16="http://schemas.microsoft.com/office/drawing/2014/main" id="{0A678913-06F8-405B-81B0-4A102279CC3C}"/>
              </a:ext>
            </a:extLst>
          </p:cNvPr>
          <p:cNvSpPr/>
          <p:nvPr/>
        </p:nvSpPr>
        <p:spPr>
          <a:xfrm>
            <a:off x="9125462" y="3429000"/>
            <a:ext cx="2377440" cy="1188720"/>
          </a:xfrm>
          <a:custGeom>
            <a:avLst/>
            <a:gdLst>
              <a:gd name="connsiteX0" fmla="*/ 0 w 4157127"/>
              <a:gd name="connsiteY0" fmla="*/ 0 h 1387159"/>
              <a:gd name="connsiteX1" fmla="*/ 4157127 w 4157127"/>
              <a:gd name="connsiteY1" fmla="*/ 0 h 1387159"/>
              <a:gd name="connsiteX2" fmla="*/ 4157127 w 4157127"/>
              <a:gd name="connsiteY2" fmla="*/ 1200330 h 1387159"/>
              <a:gd name="connsiteX3" fmla="*/ 2299214 w 4157127"/>
              <a:gd name="connsiteY3" fmla="*/ 1200330 h 1387159"/>
              <a:gd name="connsiteX4" fmla="*/ 2106493 w 4157127"/>
              <a:gd name="connsiteY4" fmla="*/ 1387159 h 1387159"/>
              <a:gd name="connsiteX5" fmla="*/ 1913772 w 4157127"/>
              <a:gd name="connsiteY5" fmla="*/ 1200330 h 1387159"/>
              <a:gd name="connsiteX6" fmla="*/ 0 w 4157127"/>
              <a:gd name="connsiteY6" fmla="*/ 1200330 h 13871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157127" h="1387159">
                <a:moveTo>
                  <a:pt x="0" y="0"/>
                </a:moveTo>
                <a:lnTo>
                  <a:pt x="4157127" y="0"/>
                </a:lnTo>
                <a:lnTo>
                  <a:pt x="4157127" y="1200330"/>
                </a:lnTo>
                <a:lnTo>
                  <a:pt x="2299214" y="1200330"/>
                </a:lnTo>
                <a:lnTo>
                  <a:pt x="2106493" y="1387159"/>
                </a:lnTo>
                <a:lnTo>
                  <a:pt x="1913772" y="1200330"/>
                </a:lnTo>
                <a:lnTo>
                  <a:pt x="0" y="1200330"/>
                </a:lnTo>
                <a:close/>
              </a:path>
            </a:pathLst>
          </a:custGeom>
          <a:solidFill>
            <a:schemeClr val="accent3">
              <a:lumMod val="20000"/>
              <a:lumOff val="80000"/>
            </a:schemeClr>
          </a:solidFill>
          <a:ln>
            <a:solidFill>
              <a:schemeClr val="accent3"/>
            </a:solidFill>
          </a:ln>
          <a:effectLst>
            <a:outerShdw blurRad="50800" dist="38100" dir="5400000" algn="t" rotWithShape="0">
              <a:prstClr val="black">
                <a:alpha val="40000"/>
              </a:prstClr>
            </a:outerShdw>
          </a:effectLst>
        </p:spPr>
        <p:style>
          <a:lnRef idx="2">
            <a:schemeClr val="accent5">
              <a:shade val="50000"/>
            </a:schemeClr>
          </a:lnRef>
          <a:fillRef idx="1">
            <a:schemeClr val="accent5"/>
          </a:fillRef>
          <a:effectRef idx="0">
            <a:schemeClr val="accent5"/>
          </a:effectRef>
          <a:fontRef idx="minor">
            <a:schemeClr val="lt1"/>
          </a:fontRef>
        </p:style>
        <p:txBody>
          <a:bodyPr wrap="square" lIns="182880" tIns="91440" rIns="182880" bIns="228600" rtlCol="0" anchor="ctr" anchorCtr="0">
            <a:noAutofit/>
          </a:bodyPr>
          <a:lstStyle/>
          <a:p>
            <a:pPr lvl="0">
              <a:defRPr/>
            </a:pPr>
            <a:r>
              <a:rPr lang="en-US">
                <a:solidFill>
                  <a:srgbClr val="000000"/>
                </a:solidFill>
                <a:cs typeface="Calibri" panose="020F0502020204030204" pitchFamily="34" charset="0"/>
              </a:rPr>
              <a:t>Even different C++ compilers might “speak” differently!</a:t>
            </a:r>
            <a:endParaRPr lang="en-US" dirty="0">
              <a:solidFill>
                <a:srgbClr val="000000"/>
              </a:solidFill>
              <a:cs typeface="Calibri" panose="020F0502020204030204" pitchFamily="34" charset="0"/>
            </a:endParaRPr>
          </a:p>
        </p:txBody>
      </p:sp>
    </p:spTree>
    <p:custDataLst>
      <p:tags r:id="rId1"/>
    </p:custDataLst>
    <p:extLst>
      <p:ext uri="{BB962C8B-B14F-4D97-AF65-F5344CB8AC3E}">
        <p14:creationId xmlns:p14="http://schemas.microsoft.com/office/powerpoint/2010/main" val="4061236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fade">
                                      <p:cBhvr>
                                        <p:cTn id="7" dur="500"/>
                                        <p:tgtEl>
                                          <p:spTgt spid="20"/>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Effect transition="in" filter="fade">
                                      <p:cBhvr>
                                        <p:cTn id="15" dur="500"/>
                                        <p:tgtEl>
                                          <p:spTgt spid="11"/>
                                        </p:tgtEl>
                                      </p:cBhvr>
                                    </p:animEffect>
                                  </p:childTnLst>
                                </p:cTn>
                              </p:par>
                              <p:par>
                                <p:cTn id="16" presetID="10" presetClass="entr" presetSubtype="0" fill="hold" grpId="0" nodeType="withEffect">
                                  <p:stCondLst>
                                    <p:cond delay="0"/>
                                  </p:stCondLst>
                                  <p:childTnLst>
                                    <p:set>
                                      <p:cBhvr>
                                        <p:cTn id="17" dur="1" fill="hold">
                                          <p:stCondLst>
                                            <p:cond delay="0"/>
                                          </p:stCondLst>
                                        </p:cTn>
                                        <p:tgtEl>
                                          <p:spTgt spid="10"/>
                                        </p:tgtEl>
                                        <p:attrNameLst>
                                          <p:attrName>style.visibility</p:attrName>
                                        </p:attrNameLst>
                                      </p:cBhvr>
                                      <p:to>
                                        <p:strVal val="visible"/>
                                      </p:to>
                                    </p:set>
                                    <p:animEffect transition="in" filter="fade">
                                      <p:cBhvr>
                                        <p:cTn id="18" dur="500"/>
                                        <p:tgtEl>
                                          <p:spTgt spid="10"/>
                                        </p:tgtEl>
                                      </p:cBhvr>
                                    </p:animEffect>
                                  </p:childTnLst>
                                </p:cTn>
                              </p:par>
                              <p:par>
                                <p:cTn id="19" presetID="10"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animEffect transition="in" filter="fade">
                                      <p:cBhvr>
                                        <p:cTn id="21" dur="500"/>
                                        <p:tgtEl>
                                          <p:spTgt spid="39"/>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0"/>
                                        </p:tgtEl>
                                        <p:attrNameLst>
                                          <p:attrName>style.visibility</p:attrName>
                                        </p:attrNameLst>
                                      </p:cBhvr>
                                      <p:to>
                                        <p:strVal val="visible"/>
                                      </p:to>
                                    </p:set>
                                    <p:animEffect transition="in" filter="fade">
                                      <p:cBhvr>
                                        <p:cTn id="24" dur="500"/>
                                        <p:tgtEl>
                                          <p:spTgt spid="40"/>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500"/>
                                        <p:tgtEl>
                                          <p:spTgt spid="14"/>
                                        </p:tgtEl>
                                      </p:cBhvr>
                                    </p:animEffect>
                                  </p:childTnLst>
                                </p:cTn>
                              </p:par>
                              <p:par>
                                <p:cTn id="28" presetID="10" presetClass="entr" presetSubtype="0" fill="hold" grpId="0" nodeType="withEffect">
                                  <p:stCondLst>
                                    <p:cond delay="0"/>
                                  </p:stCondLst>
                                  <p:childTnLst>
                                    <p:set>
                                      <p:cBhvr>
                                        <p:cTn id="29" dur="1" fill="hold">
                                          <p:stCondLst>
                                            <p:cond delay="0"/>
                                          </p:stCondLst>
                                        </p:cTn>
                                        <p:tgtEl>
                                          <p:spTgt spid="12"/>
                                        </p:tgtEl>
                                        <p:attrNameLst>
                                          <p:attrName>style.visibility</p:attrName>
                                        </p:attrNameLst>
                                      </p:cBhvr>
                                      <p:to>
                                        <p:strVal val="visible"/>
                                      </p:to>
                                    </p:set>
                                    <p:animEffect transition="in" filter="fade">
                                      <p:cBhvr>
                                        <p:cTn id="30" dur="500"/>
                                        <p:tgtEl>
                                          <p:spTgt spid="12"/>
                                        </p:tgtEl>
                                      </p:cBhvr>
                                    </p:animEffect>
                                  </p:childTnLst>
                                </p:cTn>
                              </p:par>
                            </p:childTnLst>
                          </p:cTn>
                        </p:par>
                      </p:childTnLst>
                    </p:cTn>
                  </p:par>
                  <p:par>
                    <p:cTn id="31" fill="hold">
                      <p:stCondLst>
                        <p:cond delay="indefinite"/>
                      </p:stCondLst>
                      <p:childTnLst>
                        <p:par>
                          <p:cTn id="32" fill="hold">
                            <p:stCondLst>
                              <p:cond delay="0"/>
                            </p:stCondLst>
                            <p:childTnLst>
                              <p:par>
                                <p:cTn id="33" presetID="10" presetClass="entr" presetSubtype="0" fill="hold" grpId="0" nodeType="clickEffect">
                                  <p:stCondLst>
                                    <p:cond delay="0"/>
                                  </p:stCondLst>
                                  <p:childTnLst>
                                    <p:set>
                                      <p:cBhvr>
                                        <p:cTn id="34" dur="1" fill="hold">
                                          <p:stCondLst>
                                            <p:cond delay="0"/>
                                          </p:stCondLst>
                                        </p:cTn>
                                        <p:tgtEl>
                                          <p:spTgt spid="21"/>
                                        </p:tgtEl>
                                        <p:attrNameLst>
                                          <p:attrName>style.visibility</p:attrName>
                                        </p:attrNameLst>
                                      </p:cBhvr>
                                      <p:to>
                                        <p:strVal val="visible"/>
                                      </p:to>
                                    </p:set>
                                    <p:animEffect transition="in" filter="fade">
                                      <p:cBhvr>
                                        <p:cTn id="35" dur="500"/>
                                        <p:tgtEl>
                                          <p:spTgt spid="21"/>
                                        </p:tgtEl>
                                      </p:cBhvr>
                                    </p:animEffect>
                                  </p:childTnLst>
                                </p:cTn>
                              </p:par>
                            </p:childTnLst>
                          </p:cTn>
                        </p:par>
                      </p:childTnLst>
                    </p:cTn>
                  </p:par>
                  <p:par>
                    <p:cTn id="36" fill="hold">
                      <p:stCondLst>
                        <p:cond delay="indefinite"/>
                      </p:stCondLst>
                      <p:childTnLst>
                        <p:par>
                          <p:cTn id="37" fill="hold">
                            <p:stCondLst>
                              <p:cond delay="0"/>
                            </p:stCondLst>
                            <p:childTnLst>
                              <p:par>
                                <p:cTn id="38" presetID="10" presetClass="entr" presetSubtype="0" fill="hold" grpId="0" nodeType="clickEffect">
                                  <p:stCondLst>
                                    <p:cond delay="0"/>
                                  </p:stCondLst>
                                  <p:childTnLst>
                                    <p:set>
                                      <p:cBhvr>
                                        <p:cTn id="39" dur="1" fill="hold">
                                          <p:stCondLst>
                                            <p:cond delay="0"/>
                                          </p:stCondLst>
                                        </p:cTn>
                                        <p:tgtEl>
                                          <p:spTgt spid="22"/>
                                        </p:tgtEl>
                                        <p:attrNameLst>
                                          <p:attrName>style.visibility</p:attrName>
                                        </p:attrNameLst>
                                      </p:cBhvr>
                                      <p:to>
                                        <p:strVal val="visible"/>
                                      </p:to>
                                    </p:set>
                                    <p:animEffect transition="in" filter="fade">
                                      <p:cBhvr>
                                        <p:cTn id="40"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P spid="10" grpId="0" animBg="1"/>
      <p:bldP spid="40" grpId="0" animBg="1"/>
      <p:bldP spid="39" grpId="0" animBg="1"/>
      <p:bldP spid="11" grpId="0" animBg="1"/>
      <p:bldP spid="12" grpId="0" animBg="1"/>
      <p:bldP spid="14" grpId="0" animBg="1"/>
      <p:bldP spid="21" grpId="0" animBg="1"/>
      <p:bldP spid="2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2"/>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2A0EF4-FEFB-4A41-B968-55017099FE99}"/>
              </a:ext>
            </a:extLst>
          </p:cNvPr>
          <p:cNvSpPr>
            <a:spLocks noGrp="1"/>
          </p:cNvSpPr>
          <p:nvPr>
            <p:ph type="title"/>
          </p:nvPr>
        </p:nvSpPr>
        <p:spPr/>
        <p:txBody>
          <a:bodyPr/>
          <a:lstStyle/>
          <a:p>
            <a:r>
              <a:rPr lang="en-US" dirty="0">
                <a:solidFill>
                  <a:schemeClr val="bg1"/>
                </a:solidFill>
              </a:rPr>
              <a:t>Compiler Errors vs. Linker Errors</a:t>
            </a:r>
          </a:p>
        </p:txBody>
      </p:sp>
      <p:sp>
        <p:nvSpPr>
          <p:cNvPr id="15" name="TextBox 14">
            <a:extLst>
              <a:ext uri="{FF2B5EF4-FFF2-40B4-BE49-F238E27FC236}">
                <a16:creationId xmlns:a16="http://schemas.microsoft.com/office/drawing/2014/main" id="{66D8317F-FA66-4862-8404-6DFCAC88A81B}"/>
              </a:ext>
            </a:extLst>
          </p:cNvPr>
          <p:cNvSpPr txBox="1"/>
          <p:nvPr/>
        </p:nvSpPr>
        <p:spPr>
          <a:xfrm>
            <a:off x="1175260" y="2165289"/>
            <a:ext cx="5029200" cy="830997"/>
          </a:xfrm>
          <a:prstGeom prst="rect">
            <a:avLst/>
          </a:prstGeom>
          <a:noFill/>
        </p:spPr>
        <p:txBody>
          <a:bodyPr wrap="square" rtlCol="0" anchor="ctr">
            <a:spAutoFit/>
          </a:bodyPr>
          <a:lstStyle/>
          <a:p>
            <a:pPr lvl="0">
              <a:buClr>
                <a:srgbClr val="69EEF0"/>
              </a:buClr>
              <a:buSzPct val="150000"/>
              <a:defRPr/>
            </a:pPr>
            <a:r>
              <a:rPr lang="en-US" sz="2400" b="1" dirty="0">
                <a:solidFill>
                  <a:schemeClr val="accent4">
                    <a:lumMod val="60000"/>
                    <a:lumOff val="40000"/>
                  </a:schemeClr>
                </a:solidFill>
              </a:rPr>
              <a:t>Compiler error</a:t>
            </a:r>
          </a:p>
          <a:p>
            <a:pPr lvl="0">
              <a:buClr>
                <a:srgbClr val="69EEF0"/>
              </a:buClr>
              <a:buSzPct val="150000"/>
              <a:defRPr/>
            </a:pPr>
            <a:r>
              <a:rPr lang="en-US" sz="2400" dirty="0">
                <a:solidFill>
                  <a:srgbClr val="FFFFFF"/>
                </a:solidFill>
              </a:rPr>
              <a:t>Something is wrong </a:t>
            </a:r>
            <a:r>
              <a:rPr lang="en-US" sz="2400" dirty="0">
                <a:solidFill>
                  <a:schemeClr val="accent4">
                    <a:lumMod val="60000"/>
                    <a:lumOff val="40000"/>
                  </a:schemeClr>
                </a:solidFill>
              </a:rPr>
              <a:t>syntactically</a:t>
            </a:r>
          </a:p>
        </p:txBody>
      </p:sp>
      <p:pic>
        <p:nvPicPr>
          <p:cNvPr id="16" name="!!Graphic 27">
            <a:extLst>
              <a:ext uri="{FF2B5EF4-FFF2-40B4-BE49-F238E27FC236}">
                <a16:creationId xmlns:a16="http://schemas.microsoft.com/office/drawing/2014/main" id="{782529D2-C92E-4CE1-83CA-6C11658FE265}"/>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732250" y="2414189"/>
            <a:ext cx="333196" cy="333196"/>
          </a:xfrm>
          <a:prstGeom prst="rect">
            <a:avLst/>
          </a:prstGeom>
        </p:spPr>
      </p:pic>
      <p:sp>
        <p:nvSpPr>
          <p:cNvPr id="24" name="TextBox 23">
            <a:extLst>
              <a:ext uri="{FF2B5EF4-FFF2-40B4-BE49-F238E27FC236}">
                <a16:creationId xmlns:a16="http://schemas.microsoft.com/office/drawing/2014/main" id="{42BFC30A-ED5F-48C0-A2F5-610EDA961F36}"/>
              </a:ext>
            </a:extLst>
          </p:cNvPr>
          <p:cNvSpPr txBox="1"/>
          <p:nvPr/>
        </p:nvSpPr>
        <p:spPr>
          <a:xfrm>
            <a:off x="1684753" y="3162212"/>
            <a:ext cx="4306760"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Missing semi-colon</a:t>
            </a:r>
          </a:p>
        </p:txBody>
      </p:sp>
      <p:sp>
        <p:nvSpPr>
          <p:cNvPr id="25" name="TextBox 24">
            <a:extLst>
              <a:ext uri="{FF2B5EF4-FFF2-40B4-BE49-F238E27FC236}">
                <a16:creationId xmlns:a16="http://schemas.microsoft.com/office/drawing/2014/main" id="{D4F671FE-1599-4EA3-9248-1215BBE1B7A2}"/>
              </a:ext>
            </a:extLst>
          </p:cNvPr>
          <p:cNvSpPr txBox="1"/>
          <p:nvPr/>
        </p:nvSpPr>
        <p:spPr>
          <a:xfrm>
            <a:off x="1692373" y="3728248"/>
            <a:ext cx="4306760" cy="400110"/>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Typo with a function</a:t>
            </a:r>
          </a:p>
        </p:txBody>
      </p:sp>
      <p:cxnSp>
        <p:nvCxnSpPr>
          <p:cNvPr id="26" name="Connector: Elbow 25">
            <a:extLst>
              <a:ext uri="{FF2B5EF4-FFF2-40B4-BE49-F238E27FC236}">
                <a16:creationId xmlns:a16="http://schemas.microsoft.com/office/drawing/2014/main" id="{FF04B177-AB38-44F6-90A2-E5162DEF76E3}"/>
              </a:ext>
              <a:ext uri="{C183D7F6-B498-43B3-948B-1728B52AA6E4}">
                <adec:decorative xmlns:adec="http://schemas.microsoft.com/office/drawing/2017/decorative" val="1"/>
              </a:ext>
            </a:extLst>
          </p:cNvPr>
          <p:cNvCxnSpPr>
            <a:cxnSpLocks/>
            <a:stCxn id="25" idx="1"/>
          </p:cNvCxnSpPr>
          <p:nvPr/>
        </p:nvCxnSpPr>
        <p:spPr>
          <a:xfrm rot="10800000">
            <a:off x="1349315" y="3228649"/>
            <a:ext cx="343058" cy="699655"/>
          </a:xfrm>
          <a:prstGeom prst="bentConnector2">
            <a:avLst/>
          </a:prstGeom>
          <a:ln w="12700"/>
        </p:spPr>
        <p:style>
          <a:lnRef idx="1">
            <a:schemeClr val="accent1"/>
          </a:lnRef>
          <a:fillRef idx="0">
            <a:schemeClr val="accent1"/>
          </a:fillRef>
          <a:effectRef idx="0">
            <a:schemeClr val="accent1"/>
          </a:effectRef>
          <a:fontRef idx="minor">
            <a:schemeClr val="tx1"/>
          </a:fontRef>
        </p:style>
      </p:cxnSp>
      <p:cxnSp>
        <p:nvCxnSpPr>
          <p:cNvPr id="27" name="Connector: Elbow 26">
            <a:extLst>
              <a:ext uri="{FF2B5EF4-FFF2-40B4-BE49-F238E27FC236}">
                <a16:creationId xmlns:a16="http://schemas.microsoft.com/office/drawing/2014/main" id="{E3067CED-F2B0-4041-A5A2-AC0C1E41AB54}"/>
              </a:ext>
              <a:ext uri="{C183D7F6-B498-43B3-948B-1728B52AA6E4}">
                <adec:decorative xmlns:adec="http://schemas.microsoft.com/office/drawing/2017/decorative" val="1"/>
              </a:ext>
            </a:extLst>
          </p:cNvPr>
          <p:cNvCxnSpPr>
            <a:cxnSpLocks/>
            <a:stCxn id="24" idx="1"/>
          </p:cNvCxnSpPr>
          <p:nvPr/>
        </p:nvCxnSpPr>
        <p:spPr>
          <a:xfrm rot="10800000">
            <a:off x="1349315" y="3055075"/>
            <a:ext cx="335438" cy="307192"/>
          </a:xfrm>
          <a:prstGeom prst="bentConnector3">
            <a:avLst>
              <a:gd name="adj1" fmla="val 99692"/>
            </a:avLst>
          </a:prstGeom>
          <a:ln w="12700"/>
        </p:spPr>
        <p:style>
          <a:lnRef idx="1">
            <a:schemeClr val="accent1"/>
          </a:lnRef>
          <a:fillRef idx="0">
            <a:schemeClr val="accent1"/>
          </a:fillRef>
          <a:effectRef idx="0">
            <a:schemeClr val="accent1"/>
          </a:effectRef>
          <a:fontRef idx="minor">
            <a:schemeClr val="tx1"/>
          </a:fontRef>
        </p:style>
      </p:cxnSp>
      <p:sp>
        <p:nvSpPr>
          <p:cNvPr id="29" name="TextBox 28">
            <a:extLst>
              <a:ext uri="{FF2B5EF4-FFF2-40B4-BE49-F238E27FC236}">
                <a16:creationId xmlns:a16="http://schemas.microsoft.com/office/drawing/2014/main" id="{0DCDF6F8-299F-4159-BC65-2BF317720DB1}"/>
              </a:ext>
            </a:extLst>
          </p:cNvPr>
          <p:cNvSpPr txBox="1"/>
          <p:nvPr/>
        </p:nvSpPr>
        <p:spPr>
          <a:xfrm>
            <a:off x="1692373" y="4294284"/>
            <a:ext cx="430676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Function expects a string, you passed an integer</a:t>
            </a:r>
          </a:p>
        </p:txBody>
      </p:sp>
      <p:cxnSp>
        <p:nvCxnSpPr>
          <p:cNvPr id="30" name="Connector: Elbow 29">
            <a:extLst>
              <a:ext uri="{FF2B5EF4-FFF2-40B4-BE49-F238E27FC236}">
                <a16:creationId xmlns:a16="http://schemas.microsoft.com/office/drawing/2014/main" id="{5F9EBCB9-7657-4AB0-921D-1BBEF9D4CD0D}"/>
              </a:ext>
              <a:ext uri="{C183D7F6-B498-43B3-948B-1728B52AA6E4}">
                <adec:decorative xmlns:adec="http://schemas.microsoft.com/office/drawing/2017/decorative" val="1"/>
              </a:ext>
            </a:extLst>
          </p:cNvPr>
          <p:cNvCxnSpPr>
            <a:cxnSpLocks/>
            <a:stCxn id="29" idx="1"/>
          </p:cNvCxnSpPr>
          <p:nvPr/>
        </p:nvCxnSpPr>
        <p:spPr>
          <a:xfrm rot="10800000">
            <a:off x="1349315" y="3632697"/>
            <a:ext cx="343058" cy="1015530"/>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31" name="TextBox 30">
            <a:extLst>
              <a:ext uri="{FF2B5EF4-FFF2-40B4-BE49-F238E27FC236}">
                <a16:creationId xmlns:a16="http://schemas.microsoft.com/office/drawing/2014/main" id="{B768F0E4-2398-4D41-88CD-71D149B0FE39}"/>
              </a:ext>
            </a:extLst>
          </p:cNvPr>
          <p:cNvSpPr txBox="1"/>
          <p:nvPr/>
        </p:nvSpPr>
        <p:spPr>
          <a:xfrm>
            <a:off x="1692373" y="5168095"/>
            <a:ext cx="4306760" cy="400110"/>
          </a:xfrm>
          <a:prstGeom prst="rect">
            <a:avLst/>
          </a:prstGeom>
          <a:noFill/>
        </p:spPr>
        <p:txBody>
          <a:bodyPr wrap="square" rtlCol="0" anchor="ctr">
            <a:spAutoFit/>
          </a:bodyPr>
          <a:lstStyle/>
          <a:p>
            <a:pPr lvl="0">
              <a:buClr>
                <a:srgbClr val="69EEF0"/>
              </a:buClr>
              <a:buSzPct val="150000"/>
              <a:defRPr/>
            </a:pPr>
            <a:r>
              <a:rPr lang="en-US" sz="2000" dirty="0" err="1">
                <a:solidFill>
                  <a:srgbClr val="FFFFFF"/>
                </a:solidFill>
              </a:rPr>
              <a:t>Etc</a:t>
            </a:r>
            <a:r>
              <a:rPr lang="en-US" sz="2000" dirty="0">
                <a:solidFill>
                  <a:srgbClr val="FFFFFF"/>
                </a:solidFill>
              </a:rPr>
              <a:t>… This is invalid C++ code.</a:t>
            </a:r>
          </a:p>
        </p:txBody>
      </p:sp>
      <p:cxnSp>
        <p:nvCxnSpPr>
          <p:cNvPr id="32" name="Connector: Elbow 31">
            <a:extLst>
              <a:ext uri="{FF2B5EF4-FFF2-40B4-BE49-F238E27FC236}">
                <a16:creationId xmlns:a16="http://schemas.microsoft.com/office/drawing/2014/main" id="{C7C3F418-4F16-4978-877F-4C7E4A1E9773}"/>
              </a:ext>
              <a:ext uri="{C183D7F6-B498-43B3-948B-1728B52AA6E4}">
                <adec:decorative xmlns:adec="http://schemas.microsoft.com/office/drawing/2017/decorative" val="1"/>
              </a:ext>
            </a:extLst>
          </p:cNvPr>
          <p:cNvCxnSpPr>
            <a:cxnSpLocks/>
            <a:stCxn id="31" idx="1"/>
          </p:cNvCxnSpPr>
          <p:nvPr/>
        </p:nvCxnSpPr>
        <p:spPr>
          <a:xfrm rot="10800000">
            <a:off x="1349315" y="4554932"/>
            <a:ext cx="343058" cy="813218"/>
          </a:xfrm>
          <a:prstGeom prst="bentConnector2">
            <a:avLst/>
          </a:prstGeom>
          <a:ln w="12700"/>
        </p:spPr>
        <p:style>
          <a:lnRef idx="1">
            <a:schemeClr val="accent1"/>
          </a:lnRef>
          <a:fillRef idx="0">
            <a:schemeClr val="accent1"/>
          </a:fillRef>
          <a:effectRef idx="0">
            <a:schemeClr val="accent1"/>
          </a:effectRef>
          <a:fontRef idx="minor">
            <a:schemeClr val="tx1"/>
          </a:fontRef>
        </p:style>
      </p:cxnSp>
      <p:sp>
        <p:nvSpPr>
          <p:cNvPr id="33" name="TextBox 32">
            <a:extLst>
              <a:ext uri="{FF2B5EF4-FFF2-40B4-BE49-F238E27FC236}">
                <a16:creationId xmlns:a16="http://schemas.microsoft.com/office/drawing/2014/main" id="{C8BC2578-0F51-4581-98DA-EBE076341F80}"/>
              </a:ext>
            </a:extLst>
          </p:cNvPr>
          <p:cNvSpPr txBox="1"/>
          <p:nvPr/>
        </p:nvSpPr>
        <p:spPr>
          <a:xfrm>
            <a:off x="6672802" y="2165289"/>
            <a:ext cx="5029200" cy="830997"/>
          </a:xfrm>
          <a:prstGeom prst="rect">
            <a:avLst/>
          </a:prstGeom>
          <a:noFill/>
        </p:spPr>
        <p:txBody>
          <a:bodyPr wrap="square" rtlCol="0" anchor="ctr">
            <a:spAutoFit/>
          </a:bodyPr>
          <a:lstStyle/>
          <a:p>
            <a:pPr lvl="0">
              <a:buClr>
                <a:srgbClr val="69EEF0"/>
              </a:buClr>
              <a:buSzPct val="150000"/>
              <a:defRPr/>
            </a:pPr>
            <a:r>
              <a:rPr lang="en-US" sz="2400" b="1" dirty="0">
                <a:solidFill>
                  <a:schemeClr val="accent4">
                    <a:lumMod val="60000"/>
                    <a:lumOff val="40000"/>
                  </a:schemeClr>
                </a:solidFill>
              </a:rPr>
              <a:t>Linker error</a:t>
            </a:r>
          </a:p>
          <a:p>
            <a:pPr lvl="0">
              <a:buClr>
                <a:srgbClr val="69EEF0"/>
              </a:buClr>
              <a:buSzPct val="150000"/>
              <a:defRPr/>
            </a:pPr>
            <a:r>
              <a:rPr lang="en-US" sz="2400" dirty="0">
                <a:solidFill>
                  <a:srgbClr val="FFFFFF"/>
                </a:solidFill>
              </a:rPr>
              <a:t>Some definition is </a:t>
            </a:r>
            <a:r>
              <a:rPr lang="en-US" sz="2400" dirty="0">
                <a:solidFill>
                  <a:schemeClr val="accent4">
                    <a:lumMod val="60000"/>
                    <a:lumOff val="40000"/>
                  </a:schemeClr>
                </a:solidFill>
              </a:rPr>
              <a:t>missing</a:t>
            </a:r>
          </a:p>
        </p:txBody>
      </p:sp>
      <p:pic>
        <p:nvPicPr>
          <p:cNvPr id="34" name="!!Graphic 27">
            <a:extLst>
              <a:ext uri="{FF2B5EF4-FFF2-40B4-BE49-F238E27FC236}">
                <a16:creationId xmlns:a16="http://schemas.microsoft.com/office/drawing/2014/main" id="{DCFAB83A-3109-4E84-BE44-1C6E406D8932}"/>
              </a:ext>
              <a:ext uri="{C183D7F6-B498-43B3-948B-1728B52AA6E4}">
                <adec:decorative xmlns:adec="http://schemas.microsoft.com/office/drawing/2017/decorative" val="1"/>
              </a:ext>
            </a:extLst>
          </p:cNvPr>
          <p:cNvPicPr>
            <a:picLocks noChangeAspect="1"/>
          </p:cNvPicPr>
          <p:nvPr/>
        </p:nvPicPr>
        <p:blipFill>
          <a:blip r:embed="rId4" cstate="print">
            <a:extLst>
              <a:ext uri="{28A0092B-C50C-407E-A947-70E740481C1C}">
                <a14:useLocalDpi xmlns:a14="http://schemas.microsoft.com/office/drawing/2010/main" val="0"/>
              </a:ext>
              <a:ext uri="{96DAC541-7B7A-43D3-8B79-37D633B846F1}">
                <asvg:svgBlip xmlns:asvg="http://schemas.microsoft.com/office/drawing/2016/SVG/main" r:embed="rId5"/>
              </a:ext>
            </a:extLst>
          </a:blip>
          <a:srcRect/>
          <a:stretch/>
        </p:blipFill>
        <p:spPr>
          <a:xfrm>
            <a:off x="6229792" y="2414189"/>
            <a:ext cx="333196" cy="333196"/>
          </a:xfrm>
          <a:prstGeom prst="rect">
            <a:avLst/>
          </a:prstGeom>
        </p:spPr>
      </p:pic>
      <p:sp>
        <p:nvSpPr>
          <p:cNvPr id="35" name="TextBox 34">
            <a:extLst>
              <a:ext uri="{FF2B5EF4-FFF2-40B4-BE49-F238E27FC236}">
                <a16:creationId xmlns:a16="http://schemas.microsoft.com/office/drawing/2014/main" id="{DB420168-C591-473F-A1A3-5FBA5A116F30}"/>
              </a:ext>
            </a:extLst>
          </p:cNvPr>
          <p:cNvSpPr txBox="1"/>
          <p:nvPr/>
        </p:nvSpPr>
        <p:spPr>
          <a:xfrm>
            <a:off x="7182295" y="3138091"/>
            <a:ext cx="430676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Some function definition doesn’t exist or can’t be found.</a:t>
            </a:r>
          </a:p>
        </p:txBody>
      </p:sp>
      <p:sp>
        <p:nvSpPr>
          <p:cNvPr id="36" name="TextBox 35">
            <a:extLst>
              <a:ext uri="{FF2B5EF4-FFF2-40B4-BE49-F238E27FC236}">
                <a16:creationId xmlns:a16="http://schemas.microsoft.com/office/drawing/2014/main" id="{EEAF5E8B-0268-4E59-B9FB-A43096A46607}"/>
              </a:ext>
            </a:extLst>
          </p:cNvPr>
          <p:cNvSpPr txBox="1"/>
          <p:nvPr/>
        </p:nvSpPr>
        <p:spPr>
          <a:xfrm>
            <a:off x="7189915" y="3987781"/>
            <a:ext cx="4306760" cy="707886"/>
          </a:xfrm>
          <a:prstGeom prst="rect">
            <a:avLst/>
          </a:prstGeom>
          <a:noFill/>
        </p:spPr>
        <p:txBody>
          <a:bodyPr wrap="square" rtlCol="0" anchor="ctr">
            <a:spAutoFit/>
          </a:bodyPr>
          <a:lstStyle/>
          <a:p>
            <a:pPr lvl="0">
              <a:buClr>
                <a:srgbClr val="69EEF0"/>
              </a:buClr>
              <a:buSzPct val="150000"/>
              <a:defRPr/>
            </a:pPr>
            <a:r>
              <a:rPr lang="en-US" sz="2000" dirty="0">
                <a:solidFill>
                  <a:srgbClr val="FFFFFF"/>
                </a:solidFill>
              </a:rPr>
              <a:t>Some library (and its functions) doesn’t exist or can’t be found.</a:t>
            </a:r>
          </a:p>
        </p:txBody>
      </p:sp>
      <p:cxnSp>
        <p:nvCxnSpPr>
          <p:cNvPr id="37" name="Connector: Elbow 36">
            <a:extLst>
              <a:ext uri="{FF2B5EF4-FFF2-40B4-BE49-F238E27FC236}">
                <a16:creationId xmlns:a16="http://schemas.microsoft.com/office/drawing/2014/main" id="{C994A4E6-9DF6-4EBB-A64B-3804D6F156D7}"/>
              </a:ext>
              <a:ext uri="{C183D7F6-B498-43B3-948B-1728B52AA6E4}">
                <adec:decorative xmlns:adec="http://schemas.microsoft.com/office/drawing/2017/decorative" val="1"/>
              </a:ext>
            </a:extLst>
          </p:cNvPr>
          <p:cNvCxnSpPr>
            <a:cxnSpLocks/>
            <a:stCxn id="36" idx="1"/>
          </p:cNvCxnSpPr>
          <p:nvPr/>
        </p:nvCxnSpPr>
        <p:spPr>
          <a:xfrm rot="10800000">
            <a:off x="6841143" y="3429000"/>
            <a:ext cx="348773" cy="912724"/>
          </a:xfrm>
          <a:prstGeom prst="bentConnector2">
            <a:avLst/>
          </a:prstGeom>
          <a:ln w="12700"/>
        </p:spPr>
        <p:style>
          <a:lnRef idx="1">
            <a:schemeClr val="accent1"/>
          </a:lnRef>
          <a:fillRef idx="0">
            <a:schemeClr val="accent1"/>
          </a:fillRef>
          <a:effectRef idx="0">
            <a:schemeClr val="accent1"/>
          </a:effectRef>
          <a:fontRef idx="minor">
            <a:schemeClr val="tx1"/>
          </a:fontRef>
        </p:style>
      </p:cxnSp>
      <p:cxnSp>
        <p:nvCxnSpPr>
          <p:cNvPr id="38" name="Connector: Elbow 37">
            <a:extLst>
              <a:ext uri="{FF2B5EF4-FFF2-40B4-BE49-F238E27FC236}">
                <a16:creationId xmlns:a16="http://schemas.microsoft.com/office/drawing/2014/main" id="{C67EFA21-4173-47ED-B44F-832D4FD4DD26}"/>
              </a:ext>
              <a:ext uri="{C183D7F6-B498-43B3-948B-1728B52AA6E4}">
                <adec:decorative xmlns:adec="http://schemas.microsoft.com/office/drawing/2017/decorative" val="1"/>
              </a:ext>
            </a:extLst>
          </p:cNvPr>
          <p:cNvCxnSpPr>
            <a:cxnSpLocks/>
            <a:stCxn id="35" idx="1"/>
          </p:cNvCxnSpPr>
          <p:nvPr/>
        </p:nvCxnSpPr>
        <p:spPr>
          <a:xfrm rot="10800000">
            <a:off x="6841143" y="3055076"/>
            <a:ext cx="341153" cy="436959"/>
          </a:xfrm>
          <a:prstGeom prst="bentConnector2">
            <a:avLst/>
          </a:prstGeom>
          <a:ln w="12700"/>
        </p:spPr>
        <p:style>
          <a:lnRef idx="1">
            <a:schemeClr val="accent1"/>
          </a:lnRef>
          <a:fillRef idx="0">
            <a:schemeClr val="accent1"/>
          </a:fillRef>
          <a:effectRef idx="0">
            <a:schemeClr val="accent1"/>
          </a:effectRef>
          <a:fontRef idx="minor">
            <a:schemeClr val="tx1"/>
          </a:fontRef>
        </p:style>
      </p:cxnSp>
    </p:spTree>
    <p:custDataLst>
      <p:tags r:id="rId1"/>
    </p:custDataLst>
    <p:extLst>
      <p:ext uri="{BB962C8B-B14F-4D97-AF65-F5344CB8AC3E}">
        <p14:creationId xmlns:p14="http://schemas.microsoft.com/office/powerpoint/2010/main" val="26056186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animEffect transition="in" filter="fade">
                                      <p:cBhvr>
                                        <p:cTn id="7" dur="500"/>
                                        <p:tgtEl>
                                          <p:spTgt spid="24"/>
                                        </p:tgtEl>
                                      </p:cBhvr>
                                    </p:animEffect>
                                  </p:childTnLst>
                                </p:cTn>
                              </p:par>
                              <p:par>
                                <p:cTn id="8" presetID="10" presetClass="entr" presetSubtype="0" fill="hold"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fade">
                                      <p:cBhvr>
                                        <p:cTn id="10" dur="500"/>
                                        <p:tgtEl>
                                          <p:spTgt spid="27"/>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25"/>
                                        </p:tgtEl>
                                        <p:attrNameLst>
                                          <p:attrName>style.visibility</p:attrName>
                                        </p:attrNameLst>
                                      </p:cBhvr>
                                      <p:to>
                                        <p:strVal val="visible"/>
                                      </p:to>
                                    </p:set>
                                    <p:animEffect transition="in" filter="fade">
                                      <p:cBhvr>
                                        <p:cTn id="15" dur="500"/>
                                        <p:tgtEl>
                                          <p:spTgt spid="25"/>
                                        </p:tgtEl>
                                      </p:cBhvr>
                                    </p:animEffect>
                                  </p:childTnLst>
                                </p:cTn>
                              </p:par>
                              <p:par>
                                <p:cTn id="16" presetID="10" presetClass="entr" presetSubtype="0" fill="hold" nodeType="withEffect">
                                  <p:stCondLst>
                                    <p:cond delay="0"/>
                                  </p:stCondLst>
                                  <p:childTnLst>
                                    <p:set>
                                      <p:cBhvr>
                                        <p:cTn id="17" dur="1" fill="hold">
                                          <p:stCondLst>
                                            <p:cond delay="0"/>
                                          </p:stCondLst>
                                        </p:cTn>
                                        <p:tgtEl>
                                          <p:spTgt spid="26"/>
                                        </p:tgtEl>
                                        <p:attrNameLst>
                                          <p:attrName>style.visibility</p:attrName>
                                        </p:attrNameLst>
                                      </p:cBhvr>
                                      <p:to>
                                        <p:strVal val="visible"/>
                                      </p:to>
                                    </p:set>
                                    <p:animEffect transition="in" filter="fade">
                                      <p:cBhvr>
                                        <p:cTn id="18" dur="500"/>
                                        <p:tgtEl>
                                          <p:spTgt spid="26"/>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fade">
                                      <p:cBhvr>
                                        <p:cTn id="23" dur="500"/>
                                        <p:tgtEl>
                                          <p:spTgt spid="29"/>
                                        </p:tgtEl>
                                      </p:cBhvr>
                                    </p:animEffect>
                                  </p:childTnLst>
                                </p:cTn>
                              </p:par>
                              <p:par>
                                <p:cTn id="24" presetID="10" presetClass="entr" presetSubtype="0" fill="hold" nodeType="withEffect">
                                  <p:stCondLst>
                                    <p:cond delay="0"/>
                                  </p:stCondLst>
                                  <p:childTnLst>
                                    <p:set>
                                      <p:cBhvr>
                                        <p:cTn id="25" dur="1" fill="hold">
                                          <p:stCondLst>
                                            <p:cond delay="0"/>
                                          </p:stCondLst>
                                        </p:cTn>
                                        <p:tgtEl>
                                          <p:spTgt spid="30"/>
                                        </p:tgtEl>
                                        <p:attrNameLst>
                                          <p:attrName>style.visibility</p:attrName>
                                        </p:attrNameLst>
                                      </p:cBhvr>
                                      <p:to>
                                        <p:strVal val="visible"/>
                                      </p:to>
                                    </p:set>
                                    <p:animEffect transition="in" filter="fade">
                                      <p:cBhvr>
                                        <p:cTn id="26" dur="500"/>
                                        <p:tgtEl>
                                          <p:spTgt spid="30"/>
                                        </p:tgtEl>
                                      </p:cBhvr>
                                    </p:animEffect>
                                  </p:childTnLst>
                                </p:cTn>
                              </p:par>
                            </p:childTnLst>
                          </p:cTn>
                        </p:par>
                      </p:childTnLst>
                    </p:cTn>
                  </p:par>
                  <p:par>
                    <p:cTn id="27" fill="hold">
                      <p:stCondLst>
                        <p:cond delay="indefinite"/>
                      </p:stCondLst>
                      <p:childTnLst>
                        <p:par>
                          <p:cTn id="28" fill="hold">
                            <p:stCondLst>
                              <p:cond delay="0"/>
                            </p:stCondLst>
                            <p:childTnLst>
                              <p:par>
                                <p:cTn id="29" presetID="10" presetClass="entr" presetSubtype="0" fill="hold" grpId="0" nodeType="clickEffect">
                                  <p:stCondLst>
                                    <p:cond delay="0"/>
                                  </p:stCondLst>
                                  <p:childTnLst>
                                    <p:set>
                                      <p:cBhvr>
                                        <p:cTn id="30" dur="1" fill="hold">
                                          <p:stCondLst>
                                            <p:cond delay="0"/>
                                          </p:stCondLst>
                                        </p:cTn>
                                        <p:tgtEl>
                                          <p:spTgt spid="31"/>
                                        </p:tgtEl>
                                        <p:attrNameLst>
                                          <p:attrName>style.visibility</p:attrName>
                                        </p:attrNameLst>
                                      </p:cBhvr>
                                      <p:to>
                                        <p:strVal val="visible"/>
                                      </p:to>
                                    </p:set>
                                    <p:animEffect transition="in" filter="fade">
                                      <p:cBhvr>
                                        <p:cTn id="31" dur="500"/>
                                        <p:tgtEl>
                                          <p:spTgt spid="31"/>
                                        </p:tgtEl>
                                      </p:cBhvr>
                                    </p:animEffect>
                                  </p:childTnLst>
                                </p:cTn>
                              </p:par>
                              <p:par>
                                <p:cTn id="32" presetID="10" presetClass="entr" presetSubtype="0" fill="hold" nodeType="withEffect">
                                  <p:stCondLst>
                                    <p:cond delay="0"/>
                                  </p:stCondLst>
                                  <p:childTnLst>
                                    <p:set>
                                      <p:cBhvr>
                                        <p:cTn id="33" dur="1" fill="hold">
                                          <p:stCondLst>
                                            <p:cond delay="0"/>
                                          </p:stCondLst>
                                        </p:cTn>
                                        <p:tgtEl>
                                          <p:spTgt spid="32"/>
                                        </p:tgtEl>
                                        <p:attrNameLst>
                                          <p:attrName>style.visibility</p:attrName>
                                        </p:attrNameLst>
                                      </p:cBhvr>
                                      <p:to>
                                        <p:strVal val="visible"/>
                                      </p:to>
                                    </p:set>
                                    <p:animEffect transition="in" filter="fade">
                                      <p:cBhvr>
                                        <p:cTn id="34" dur="500"/>
                                        <p:tgtEl>
                                          <p:spTgt spid="32"/>
                                        </p:tgtEl>
                                      </p:cBhvr>
                                    </p:animEffect>
                                  </p:childTnLst>
                                </p:cTn>
                              </p:par>
                            </p:childTnLst>
                          </p:cTn>
                        </p:par>
                      </p:childTnLst>
                    </p:cTn>
                  </p:par>
                  <p:par>
                    <p:cTn id="35" fill="hold">
                      <p:stCondLst>
                        <p:cond delay="indefinite"/>
                      </p:stCondLst>
                      <p:childTnLst>
                        <p:par>
                          <p:cTn id="36" fill="hold">
                            <p:stCondLst>
                              <p:cond delay="0"/>
                            </p:stCondLst>
                            <p:childTnLst>
                              <p:par>
                                <p:cTn id="37" presetID="10" presetClass="entr" presetSubtype="0" fill="hold" nodeType="clickEffect">
                                  <p:stCondLst>
                                    <p:cond delay="0"/>
                                  </p:stCondLst>
                                  <p:childTnLst>
                                    <p:set>
                                      <p:cBhvr>
                                        <p:cTn id="38" dur="1" fill="hold">
                                          <p:stCondLst>
                                            <p:cond delay="0"/>
                                          </p:stCondLst>
                                        </p:cTn>
                                        <p:tgtEl>
                                          <p:spTgt spid="34"/>
                                        </p:tgtEl>
                                        <p:attrNameLst>
                                          <p:attrName>style.visibility</p:attrName>
                                        </p:attrNameLst>
                                      </p:cBhvr>
                                      <p:to>
                                        <p:strVal val="visible"/>
                                      </p:to>
                                    </p:set>
                                    <p:animEffect transition="in" filter="fade">
                                      <p:cBhvr>
                                        <p:cTn id="39" dur="500"/>
                                        <p:tgtEl>
                                          <p:spTgt spid="34"/>
                                        </p:tgtEl>
                                      </p:cBhvr>
                                    </p:animEffect>
                                  </p:childTnLst>
                                </p:cTn>
                              </p:par>
                              <p:par>
                                <p:cTn id="40" presetID="10" presetClass="entr" presetSubtype="0" fill="hold" grpId="0" nodeType="withEffect">
                                  <p:stCondLst>
                                    <p:cond delay="0"/>
                                  </p:stCondLst>
                                  <p:childTnLst>
                                    <p:set>
                                      <p:cBhvr>
                                        <p:cTn id="41" dur="1" fill="hold">
                                          <p:stCondLst>
                                            <p:cond delay="0"/>
                                          </p:stCondLst>
                                        </p:cTn>
                                        <p:tgtEl>
                                          <p:spTgt spid="33"/>
                                        </p:tgtEl>
                                        <p:attrNameLst>
                                          <p:attrName>style.visibility</p:attrName>
                                        </p:attrNameLst>
                                      </p:cBhvr>
                                      <p:to>
                                        <p:strVal val="visible"/>
                                      </p:to>
                                    </p:set>
                                    <p:animEffect transition="in" filter="fade">
                                      <p:cBhvr>
                                        <p:cTn id="42" dur="500"/>
                                        <p:tgtEl>
                                          <p:spTgt spid="33"/>
                                        </p:tgtEl>
                                      </p:cBhvr>
                                    </p:animEffect>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7"/>
                                        </p:tgtEl>
                                        <p:attrNameLst>
                                          <p:attrName>style.visibility</p:attrName>
                                        </p:attrNameLst>
                                      </p:cBhvr>
                                      <p:to>
                                        <p:strVal val="visible"/>
                                      </p:to>
                                    </p:set>
                                    <p:animEffect transition="in" filter="fade">
                                      <p:cBhvr>
                                        <p:cTn id="47" dur="500"/>
                                        <p:tgtEl>
                                          <p:spTgt spid="37"/>
                                        </p:tgtEl>
                                      </p:cBhvr>
                                    </p:animEffect>
                                  </p:childTnLst>
                                </p:cTn>
                              </p:par>
                              <p:par>
                                <p:cTn id="48" presetID="10" presetClass="entr" presetSubtype="0" fill="hold" nodeType="withEffect">
                                  <p:stCondLst>
                                    <p:cond delay="0"/>
                                  </p:stCondLst>
                                  <p:childTnLst>
                                    <p:set>
                                      <p:cBhvr>
                                        <p:cTn id="49" dur="1" fill="hold">
                                          <p:stCondLst>
                                            <p:cond delay="0"/>
                                          </p:stCondLst>
                                        </p:cTn>
                                        <p:tgtEl>
                                          <p:spTgt spid="38"/>
                                        </p:tgtEl>
                                        <p:attrNameLst>
                                          <p:attrName>style.visibility</p:attrName>
                                        </p:attrNameLst>
                                      </p:cBhvr>
                                      <p:to>
                                        <p:strVal val="visible"/>
                                      </p:to>
                                    </p:set>
                                    <p:animEffect transition="in" filter="fade">
                                      <p:cBhvr>
                                        <p:cTn id="50" dur="500"/>
                                        <p:tgtEl>
                                          <p:spTgt spid="38"/>
                                        </p:tgtEl>
                                      </p:cBhvr>
                                    </p:animEffect>
                                  </p:childTnLst>
                                </p:cTn>
                              </p:par>
                              <p:par>
                                <p:cTn id="51" presetID="10" presetClass="entr" presetSubtype="0" fill="hold" grpId="0" nodeType="withEffect">
                                  <p:stCondLst>
                                    <p:cond delay="0"/>
                                  </p:stCondLst>
                                  <p:childTnLst>
                                    <p:set>
                                      <p:cBhvr>
                                        <p:cTn id="52" dur="1" fill="hold">
                                          <p:stCondLst>
                                            <p:cond delay="0"/>
                                          </p:stCondLst>
                                        </p:cTn>
                                        <p:tgtEl>
                                          <p:spTgt spid="35"/>
                                        </p:tgtEl>
                                        <p:attrNameLst>
                                          <p:attrName>style.visibility</p:attrName>
                                        </p:attrNameLst>
                                      </p:cBhvr>
                                      <p:to>
                                        <p:strVal val="visible"/>
                                      </p:to>
                                    </p:set>
                                    <p:animEffect transition="in" filter="fade">
                                      <p:cBhvr>
                                        <p:cTn id="53" dur="500"/>
                                        <p:tgtEl>
                                          <p:spTgt spid="35"/>
                                        </p:tgtEl>
                                      </p:cBhvr>
                                    </p:animEffect>
                                  </p:childTnLst>
                                </p:cTn>
                              </p:par>
                              <p:par>
                                <p:cTn id="54" presetID="10" presetClass="entr" presetSubtype="0" fill="hold" grpId="0" nodeType="withEffect">
                                  <p:stCondLst>
                                    <p:cond delay="0"/>
                                  </p:stCondLst>
                                  <p:childTnLst>
                                    <p:set>
                                      <p:cBhvr>
                                        <p:cTn id="55" dur="1" fill="hold">
                                          <p:stCondLst>
                                            <p:cond delay="0"/>
                                          </p:stCondLst>
                                        </p:cTn>
                                        <p:tgtEl>
                                          <p:spTgt spid="36"/>
                                        </p:tgtEl>
                                        <p:attrNameLst>
                                          <p:attrName>style.visibility</p:attrName>
                                        </p:attrNameLst>
                                      </p:cBhvr>
                                      <p:to>
                                        <p:strVal val="visible"/>
                                      </p:to>
                                    </p:set>
                                    <p:animEffect transition="in" filter="fade">
                                      <p:cBhvr>
                                        <p:cTn id="56" dur="500"/>
                                        <p:tgtEl>
                                          <p:spTgt spid="3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9" grpId="0"/>
      <p:bldP spid="31" grpId="0"/>
      <p:bldP spid="33" grpId="0"/>
      <p:bldP spid="35" grpId="0"/>
      <p:bldP spid="36" grpId="0"/>
    </p:bldLst>
  </p:timing>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8d712cd3-c96d-494a-9db9-f27087647cfc"/>
  <p:tag name="ARTICULATE_DESIGN_ID_OFFICE THEME" val="6pZTbGXi3BY"/>
  <p:tag name="ARTICULATE_REFERENCE_COUNT" val="0"/>
  <p:tag name="ARTICULATE_PLAYER_GLOSSARY_XML" val="&lt;?xml version=&quot;1.0&quot; encoding=&quot;utf-16&quot;?&gt;&lt;glossary xmlns:xsi=&quot;http://www.w3.org/2001/XMLSchema-instance&quot; xmlns:xsd=&quot;http://www.w3.org/2001/XMLSchema&quot;&gt;&lt;terms /&gt;&lt;/glossary&gt;"/>
  <p:tag name="TAG_BACKING_FORM_KEY" val="8127648-\\mac\dropbox\hospitality_template.pptx"/>
  <p:tag name="ARTICULATE_PRESENTER_VERSION" val="8"/>
  <p:tag name="ARTICULATE_USED_PAGE_ORIENTATION" val="1"/>
  <p:tag name="ARTICULATE_USED_PAGE_SIZE" val="7"/>
  <p:tag name="ARTICULATE_SLIDE_COUNT" val="21"/>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1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2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2.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3.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3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0.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41.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RTICULATE_SLIDE_THUMBNAIL_REFRESH" val="1"/>
</p:tagLst>
</file>

<file path=ppt/theme/theme1.xml><?xml version="1.0" encoding="utf-8"?>
<a:theme xmlns:a="http://schemas.openxmlformats.org/drawingml/2006/main" name="Office Theme">
  <a:themeElements>
    <a:clrScheme name="Custom 384">
      <a:dk1>
        <a:srgbClr val="000000"/>
      </a:dk1>
      <a:lt1>
        <a:srgbClr val="FFFFFF"/>
      </a:lt1>
      <a:dk2>
        <a:srgbClr val="00174E"/>
      </a:dk2>
      <a:lt2>
        <a:srgbClr val="FFFFFF"/>
      </a:lt2>
      <a:accent1>
        <a:srgbClr val="69EEF0"/>
      </a:accent1>
      <a:accent2>
        <a:srgbClr val="0451A5"/>
      </a:accent2>
      <a:accent3>
        <a:srgbClr val="3C556C"/>
      </a:accent3>
      <a:accent4>
        <a:srgbClr val="DD6F08"/>
      </a:accent4>
      <a:accent5>
        <a:srgbClr val="D63C51"/>
      </a:accent5>
      <a:accent6>
        <a:srgbClr val="0F8511"/>
      </a:accent6>
      <a:hlink>
        <a:srgbClr val="0451A5"/>
      </a:hlink>
      <a:folHlink>
        <a:srgbClr val="3C556C"/>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C4763DD9DAFD9A41AA71C049DC7C3692" ma:contentTypeVersion="11" ma:contentTypeDescription="Create a new document." ma:contentTypeScope="" ma:versionID="87d19087cef2b3648540fc791f3e4316">
  <xsd:schema xmlns:xsd="http://www.w3.org/2001/XMLSchema" xmlns:xs="http://www.w3.org/2001/XMLSchema" xmlns:p="http://schemas.microsoft.com/office/2006/metadata/properties" xmlns:ns3="893ce604-a07d-45c8-9760-1c451cf96fee" xmlns:ns4="c428bb1f-ac02-46ea-b9f2-2552abf989f6" targetNamespace="http://schemas.microsoft.com/office/2006/metadata/properties" ma:root="true" ma:fieldsID="8bf15136e8275782de5a0a1074427e18" ns3:_="" ns4:_="">
    <xsd:import namespace="893ce604-a07d-45c8-9760-1c451cf96fee"/>
    <xsd:import namespace="c428bb1f-ac02-46ea-b9f2-2552abf989f6"/>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893ce604-a07d-45c8-9760-1c451cf96fe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c428bb1f-ac02-46ea-b9f2-2552abf989f6"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7F2F7F53-7F90-4A18-A882-85A947409BD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893ce604-a07d-45c8-9760-1c451cf96fee"/>
    <ds:schemaRef ds:uri="c428bb1f-ac02-46ea-b9f2-2552abf989f6"/>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7D3E7C2-7979-43AF-A8A9-C699DA8E02BD}">
  <ds:schemaRefs>
    <ds:schemaRef ds:uri="893ce604-a07d-45c8-9760-1c451cf96fee"/>
    <ds:schemaRef ds:uri="c428bb1f-ac02-46ea-b9f2-2552abf989f6"/>
    <ds:schemaRef ds:uri="http://schemas.microsoft.com/office/infopath/2007/PartnerControls"/>
    <ds:schemaRef ds:uri="http://schemas.microsoft.com/office/2006/documentManagement/types"/>
    <ds:schemaRef ds:uri="http://purl.org/dc/terms/"/>
    <ds:schemaRef ds:uri="http://schemas.microsoft.com/office/2006/metadata/properties"/>
    <ds:schemaRef ds:uri="http://purl.org/dc/elements/1.1/"/>
    <ds:schemaRef ds:uri="http://www.w3.org/XML/1998/namespace"/>
    <ds:schemaRef ds:uri="http://schemas.openxmlformats.org/package/2006/metadata/core-properties"/>
    <ds:schemaRef ds:uri="http://purl.org/dc/dcmitype/"/>
  </ds:schemaRefs>
</ds:datastoreItem>
</file>

<file path=customXml/itemProps3.xml><?xml version="1.0" encoding="utf-8"?>
<ds:datastoreItem xmlns:ds="http://schemas.openxmlformats.org/officeDocument/2006/customXml" ds:itemID="{A5E0E413-BE29-43E1-87B2-464413A005A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otalTime>12143</TotalTime>
  <Words>8710</Words>
  <Application>Microsoft Office PowerPoint</Application>
  <PresentationFormat>Widescreen</PresentationFormat>
  <Paragraphs>973</Paragraphs>
  <Slides>41</Slides>
  <Notes>39</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Calibri</vt:lpstr>
      <vt:lpstr>Consolas</vt:lpstr>
      <vt:lpstr>Office Theme</vt:lpstr>
      <vt:lpstr>COP3503</vt:lpstr>
      <vt:lpstr>Welcome!</vt:lpstr>
      <vt:lpstr>From Code to Program</vt:lpstr>
      <vt:lpstr>Preprocessor</vt:lpstr>
      <vt:lpstr>Translation Unit</vt:lpstr>
      <vt:lpstr>Compiling</vt:lpstr>
      <vt:lpstr>Compiler Errors</vt:lpstr>
      <vt:lpstr>Linking</vt:lpstr>
      <vt:lpstr>Compiler Errors vs. Linker Errors</vt:lpstr>
      <vt:lpstr>How Does This Affect You?</vt:lpstr>
      <vt:lpstr>Definition and Declaration</vt:lpstr>
      <vt:lpstr>Declaration</vt:lpstr>
      <vt:lpstr>Declaration Examples</vt:lpstr>
      <vt:lpstr>Prototypes</vt:lpstr>
      <vt:lpstr>Prototypes</vt:lpstr>
      <vt:lpstr>Missing Definition? That’s a Linker Error.</vt:lpstr>
      <vt:lpstr>Prototypes and Definitions Must Match!</vt:lpstr>
      <vt:lpstr>Foo and Bar Examples</vt:lpstr>
      <vt:lpstr>It’s Not All About main()</vt:lpstr>
      <vt:lpstr>#problemsolved</vt:lpstr>
      <vt:lpstr>Prototypes</vt:lpstr>
      <vt:lpstr>Working With Multiple Files</vt:lpstr>
      <vt:lpstr>Header Files? Source Files?</vt:lpstr>
      <vt:lpstr>Using and Reusing Functions Across Files</vt:lpstr>
      <vt:lpstr>Getting Code With #include</vt:lpstr>
      <vt:lpstr>Getting Code With #include</vt:lpstr>
      <vt:lpstr>Getting Code With #include</vt:lpstr>
      <vt:lpstr>Getting Code With #include</vt:lpstr>
      <vt:lpstr>Getting Code With #include</vt:lpstr>
      <vt:lpstr>Getting Code With #include</vt:lpstr>
      <vt:lpstr>What About the Function Definitions? </vt:lpstr>
      <vt:lpstr>Can I #include a .cpp File?</vt:lpstr>
      <vt:lpstr>Lots of #include Directives</vt:lpstr>
      <vt:lpstr>#include Guards</vt:lpstr>
      <vt:lpstr>#include Guards</vt:lpstr>
      <vt:lpstr>#include Guards Shortcut</vt:lpstr>
      <vt:lpstr>A Lot to Unpack</vt:lpstr>
      <vt:lpstr>Recap</vt:lpstr>
      <vt:lpstr>Recap</vt:lpstr>
      <vt:lpstr>Conclusion</vt:lpstr>
      <vt:lpstr>Thank you for watching.</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Trina Rimmer</dc:creator>
  <cp:lastModifiedBy>Martin,Joshua L</cp:lastModifiedBy>
  <cp:revision>576</cp:revision>
  <dcterms:created xsi:type="dcterms:W3CDTF">2017-06-08T19:59:47Z</dcterms:created>
  <dcterms:modified xsi:type="dcterms:W3CDTF">2022-08-24T02:00:38Z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Path">
    <vt:lpwstr>Hospitality_Template</vt:lpwstr>
  </property>
  <property fmtid="{D5CDD505-2E9C-101B-9397-08002B2CF9AE}" pid="3" name="ArticulateUseProject">
    <vt:lpwstr>1</vt:lpwstr>
  </property>
  <property fmtid="{D5CDD505-2E9C-101B-9397-08002B2CF9AE}" pid="4" name="ArticulateProjectVersion">
    <vt:lpwstr>8</vt:lpwstr>
  </property>
  <property fmtid="{D5CDD505-2E9C-101B-9397-08002B2CF9AE}" pid="5" name="ArticulateGUID">
    <vt:lpwstr>946E3964-23FC-46E3-B8C6-DCBEDE8240BF</vt:lpwstr>
  </property>
  <property fmtid="{D5CDD505-2E9C-101B-9397-08002B2CF9AE}" pid="6" name="ArticulateProjectFull">
    <vt:lpwstr>P:\UFO\COP3503_sp22_Fox\module_content\powerpoints\pptsANDscripts\M01\M01_01_COP3503_sp22_Fox_v10.ppta</vt:lpwstr>
  </property>
  <property fmtid="{D5CDD505-2E9C-101B-9397-08002B2CF9AE}" pid="7" name="ContentTypeId">
    <vt:lpwstr>0x010100C4763DD9DAFD9A41AA71C049DC7C3692</vt:lpwstr>
  </property>
</Properties>
</file>

<file path=docProps/thumbnail.jpeg>
</file>